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2_0.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Lato" panose="020F0502020204030203" pitchFamily="34" charset="0"/>
      <p:regular r:id="rId33"/>
      <p:bold r:id="rId34"/>
      <p:italic r:id="rId35"/>
      <p:boldItalic r:id="rId36"/>
    </p:embeddedFont>
    <p:embeddedFont>
      <p:font typeface="Raleway" pitchFamily="2" charset="0"/>
      <p:regular r:id="rId37"/>
      <p:bold r:id="rId38"/>
      <p:italic r:id="rId39"/>
      <p:boldItalic r:id="rId40"/>
    </p:embeddedFont>
    <p:embeddedFont>
      <p:font typeface="Roboto"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gmZsIWkQzytJOY7qdEzLyZOOdKR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3A971B-1FCA-8ADB-24DD-69A4726FC8D5}" name="Basma Hatem Farid Ahmed Elhoseny" initials="BHFAE" userId="S::basmahatem@stud.cu.edu.eg::7a14448e-3e14-46e2-850a-ab01ca1a88d6"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71B15C-C5F3-40EC-AD19-64D5AC1C44B4}">
  <a:tblStyle styleId="{E571B15C-C5F3-40EC-AD19-64D5AC1C44B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907" autoAdjust="0"/>
  </p:normalViewPr>
  <p:slideViewPr>
    <p:cSldViewPr snapToGrid="0">
      <p:cViewPr varScale="1">
        <p:scale>
          <a:sx n="90" d="100"/>
          <a:sy n="90" d="100"/>
        </p:scale>
        <p:origin x="60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9.fntdata"/><Relationship Id="rId54"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modernComment_102_0.xml><?xml version="1.0" encoding="utf-8"?>
<p188:cmLst xmlns:a="http://schemas.openxmlformats.org/drawingml/2006/main" xmlns:r="http://schemas.openxmlformats.org/officeDocument/2006/relationships" xmlns:p188="http://schemas.microsoft.com/office/powerpoint/2018/8/main">
  <p188:cm id="{D4876CC5-CA96-41B0-9331-5CF3188C456F}" authorId="{003A971B-1FCA-8ADB-24DD-69A4726FC8D5}" created="2023-02-13T19:34:02.205">
    <pc:sldMkLst xmlns:pc="http://schemas.microsoft.com/office/powerpoint/2013/main/command">
      <pc:docMk/>
      <pc:sldMk cId="0" sldId="258"/>
    </pc:sldMkLst>
    <p188:txBody>
      <a:bodyPr/>
      <a:lstStyle/>
      <a:p>
        <a:r>
          <a:rPr lang="en-US"/>
          <a:t>Computer graphics deals with generating images and art with the aid of computers.</a:t>
        </a:r>
      </a:p>
    </p188:txBody>
  </p188:cm>
</p188:cmLst>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OpenG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8" name="Google Shape;25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Where is the CPU? And Where is the GPU?</a:t>
            </a:r>
            <a:endParaRPr/>
          </a:p>
          <a:p>
            <a:pPr marL="0" lvl="0" indent="0" algn="l" rtl="0">
              <a:lnSpc>
                <a:spcPct val="100000"/>
              </a:lnSpc>
              <a:spcBef>
                <a:spcPts val="0"/>
              </a:spcBef>
              <a:spcAft>
                <a:spcPts val="0"/>
              </a:spcAft>
              <a:buSzPts val="1100"/>
              <a:buNone/>
            </a:pPr>
            <a:r>
              <a:rPr lang="en"/>
              <a:t>Image Credit: Asus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If our C++ code runs on the CPU, how can we run code on the GPU?</a:t>
            </a:r>
            <a:endParaRPr/>
          </a:p>
          <a:p>
            <a:pPr marL="0" lvl="0" indent="0" algn="l" rtl="0">
              <a:lnSpc>
                <a:spcPct val="100000"/>
              </a:lnSpc>
              <a:spcBef>
                <a:spcPts val="0"/>
              </a:spcBef>
              <a:spcAft>
                <a:spcPts val="0"/>
              </a:spcAft>
              <a:buSzPts val="1100"/>
              <a:buNone/>
            </a:pPr>
            <a:r>
              <a:rPr lang="en"/>
              <a:t>OpenGL is mostly implemented in the Driver by the vendor and the API connects our application to the driver which in turn controls the GPU.</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4" name="Google Shape;29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OpenGL is the oldest API that is still popular till today and used in many modern applications. It is also expected to stay in demand for many years in the future.</a:t>
            </a:r>
            <a:endParaRPr/>
          </a:p>
          <a:p>
            <a:pPr marL="0" lvl="0" indent="0" algn="l" rtl="0">
              <a:lnSpc>
                <a:spcPct val="100000"/>
              </a:lnSpc>
              <a:spcBef>
                <a:spcPts val="0"/>
              </a:spcBef>
              <a:spcAft>
                <a:spcPts val="0"/>
              </a:spcAft>
              <a:buSzPts val="1100"/>
              <a:buNone/>
            </a:pPr>
            <a:r>
              <a:rPr lang="en"/>
              <a:t>It is also the base for OpenGL ES (for embedded systems such as smartphones) and WebGL (for web) which share an almost identical API.</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 name="Google Shape;31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2" name="Google Shape;32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Source: </a:t>
            </a:r>
            <a:r>
              <a:rPr lang="en" u="sng">
                <a:solidFill>
                  <a:schemeClr val="hlink"/>
                </a:solidFill>
                <a:hlinkClick r:id="rId3"/>
              </a:rPr>
              <a:t>https://en.wikipedia.org/wiki/OpenGL</a:t>
            </a:r>
            <a:endParaRPr/>
          </a:p>
          <a:p>
            <a:pPr marL="0" lvl="0" indent="0" algn="l" rtl="0">
              <a:lnSpc>
                <a:spcPct val="100000"/>
              </a:lnSpc>
              <a:spcBef>
                <a:spcPts val="0"/>
              </a:spcBef>
              <a:spcAft>
                <a:spcPts val="0"/>
              </a:spcAft>
              <a:buSzPts val="1100"/>
              <a:buNone/>
            </a:pPr>
            <a:r>
              <a:rPr lang="en"/>
              <a:t>We will use OpenGL 3.3 since:</a:t>
            </a:r>
            <a:endParaRPr/>
          </a:p>
          <a:p>
            <a:pPr marL="0" lvl="0" indent="0" algn="l" rtl="0">
              <a:lnSpc>
                <a:spcPct val="100000"/>
              </a:lnSpc>
              <a:spcBef>
                <a:spcPts val="0"/>
              </a:spcBef>
              <a:spcAft>
                <a:spcPts val="0"/>
              </a:spcAft>
              <a:buSzPts val="1100"/>
              <a:buNone/>
            </a:pPr>
            <a:r>
              <a:rPr lang="en"/>
              <a:t>1- It is follows the modern OpenGL standards and removes all the legacy functions from the old fixed-pipeline days.</a:t>
            </a:r>
            <a:endParaRPr/>
          </a:p>
          <a:p>
            <a:pPr marL="0" lvl="0" indent="0" algn="l" rtl="0">
              <a:lnSpc>
                <a:spcPct val="100000"/>
              </a:lnSpc>
              <a:spcBef>
                <a:spcPts val="0"/>
              </a:spcBef>
              <a:spcAft>
                <a:spcPts val="0"/>
              </a:spcAft>
              <a:buSzPts val="1100"/>
              <a:buNone/>
            </a:pPr>
            <a:r>
              <a:rPr lang="en"/>
              <a:t>2- It is old enough that it is supported by almost every device out there.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4" name="Google Shape;33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 name="Google Shape;34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6" name="Google Shape;346;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3" name="Google Shape;353;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CMake doesn’t compile C++ code. It just prepares the code to be compiled by a compiler of your choice.</a:t>
            </a:r>
            <a:endParaRPr/>
          </a:p>
          <a:p>
            <a:pPr marL="0" lvl="0" indent="0" algn="l" rtl="0">
              <a:lnSpc>
                <a:spcPct val="100000"/>
              </a:lnSpc>
              <a:spcBef>
                <a:spcPts val="0"/>
              </a:spcBef>
              <a:spcAft>
                <a:spcPts val="0"/>
              </a:spcAft>
              <a:buSzPts val="1100"/>
              <a:buNone/>
            </a:pPr>
            <a:r>
              <a:rPr lang="en"/>
              <a:t>CMakeList.txt describes which code files should be compiled to build each library or executable, how to link the needed libraries, what compiler features you need, etc.</a:t>
            </a:r>
            <a:endParaRPr/>
          </a:p>
          <a:p>
            <a:pPr marL="0" lvl="0" indent="0" algn="l" rtl="0">
              <a:lnSpc>
                <a:spcPct val="100000"/>
              </a:lnSpc>
              <a:spcBef>
                <a:spcPts val="0"/>
              </a:spcBef>
              <a:spcAft>
                <a:spcPts val="0"/>
              </a:spcAft>
              <a:buSzPts val="1100"/>
              <a:buNone/>
            </a:pPr>
            <a:r>
              <a:rPr lang="en"/>
              <a:t>For example, CMake can turn the code files and CMakeLists to a visual studio solution then compile it via Microsoft Visual C++ Compiler.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You can either use cmake from the terminal using the “cmake” command.</a:t>
            </a:r>
            <a:endParaRPr/>
          </a:p>
          <a:p>
            <a:pPr marL="0" lvl="0" indent="0" algn="l" rtl="0">
              <a:lnSpc>
                <a:spcPct val="100000"/>
              </a:lnSpc>
              <a:spcBef>
                <a:spcPts val="0"/>
              </a:spcBef>
              <a:spcAft>
                <a:spcPts val="0"/>
              </a:spcAft>
              <a:buSzPts val="1100"/>
              <a:buNone/>
            </a:pPr>
            <a:r>
              <a:rPr lang="en"/>
              <a:t>Or you can use the cmake-gui</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4" name="Google Shape;39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 name="Google Shape;40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6" name="Google Shape;406;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2" name="Google Shape;412;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8" name="Google Shape;41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4" name="Google Shape;42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0" name="Google Shape;430;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//Rectangle Example</a:t>
            </a:r>
            <a:endParaRPr/>
          </a:p>
          <a:p>
            <a:pPr marL="0" lvl="0" indent="0" algn="l" rtl="0">
              <a:lnSpc>
                <a:spcPct val="100000"/>
              </a:lnSpc>
              <a:spcBef>
                <a:spcPts val="0"/>
              </a:spcBef>
              <a:spcAft>
                <a:spcPts val="0"/>
              </a:spcAft>
              <a:buClr>
                <a:schemeClr val="dk1"/>
              </a:buClr>
              <a:buSzPts val="1100"/>
              <a:buFont typeface="Arial"/>
              <a:buNone/>
            </a:pPr>
            <a:r>
              <a:rPr lang="en"/>
              <a:t>void mainImage( out vec4 fragColor, in vec2 fragCoord )</a:t>
            </a:r>
            <a:endParaRPr/>
          </a:p>
          <a:p>
            <a:pPr marL="0" lvl="0" indent="0" algn="l" rtl="0">
              <a:lnSpc>
                <a:spcPct val="100000"/>
              </a:lnSpc>
              <a:spcBef>
                <a:spcPts val="0"/>
              </a:spcBef>
              <a:spcAft>
                <a:spcPts val="0"/>
              </a:spcAft>
              <a:buClr>
                <a:schemeClr val="dk1"/>
              </a:buClr>
              <a:buSzPts val="1100"/>
              <a:buFont typeface="Arial"/>
              <a:buNone/>
            </a:pPr>
            <a:r>
              <a:rPr lang="en"/>
              <a:t>{</a:t>
            </a:r>
            <a:endParaRPr/>
          </a:p>
          <a:p>
            <a:pPr marL="0" lvl="0" indent="0" algn="l" rtl="0">
              <a:lnSpc>
                <a:spcPct val="100000"/>
              </a:lnSpc>
              <a:spcBef>
                <a:spcPts val="0"/>
              </a:spcBef>
              <a:spcAft>
                <a:spcPts val="0"/>
              </a:spcAft>
              <a:buClr>
                <a:schemeClr val="dk1"/>
              </a:buClr>
              <a:buSzPts val="1100"/>
              <a:buFont typeface="Arial"/>
              <a:buNone/>
            </a:pPr>
            <a:r>
              <a:rPr lang="en"/>
              <a:t>    vec2 rectcoord = abs(fragCoord - iResolution.xy * 0.5);</a:t>
            </a:r>
            <a:endParaRPr/>
          </a:p>
          <a:p>
            <a:pPr marL="0" lvl="0" indent="0" algn="l" rtl="0">
              <a:lnSpc>
                <a:spcPct val="100000"/>
              </a:lnSpc>
              <a:spcBef>
                <a:spcPts val="0"/>
              </a:spcBef>
              <a:spcAft>
                <a:spcPts val="0"/>
              </a:spcAft>
              <a:buClr>
                <a:schemeClr val="dk1"/>
              </a:buClr>
              <a:buSzPts val="1100"/>
              <a:buFont typeface="Arial"/>
              <a:buNone/>
            </a:pPr>
            <a:r>
              <a:rPr lang="en"/>
              <a:t>    if(all(lessThan(rectcoord, vec2(100.0)))){</a:t>
            </a:r>
            <a:endParaRPr/>
          </a:p>
          <a:p>
            <a:pPr marL="0" lvl="0" indent="0" algn="l" rtl="0">
              <a:lnSpc>
                <a:spcPct val="100000"/>
              </a:lnSpc>
              <a:spcBef>
                <a:spcPts val="0"/>
              </a:spcBef>
              <a:spcAft>
                <a:spcPts val="0"/>
              </a:spcAft>
              <a:buClr>
                <a:schemeClr val="dk1"/>
              </a:buClr>
              <a:buSzPts val="1100"/>
              <a:buFont typeface="Arial"/>
              <a:buNone/>
            </a:pPr>
            <a:r>
              <a:rPr lang="en"/>
              <a:t>    	fragColor = vec4(1.0, 0.0, 0.0, 1.0); </a:t>
            </a:r>
            <a:endParaRPr/>
          </a:p>
          <a:p>
            <a:pPr marL="0" lvl="0" indent="0" algn="l" rtl="0">
              <a:lnSpc>
                <a:spcPct val="100000"/>
              </a:lnSpc>
              <a:spcBef>
                <a:spcPts val="0"/>
              </a:spcBef>
              <a:spcAft>
                <a:spcPts val="0"/>
              </a:spcAft>
              <a:buClr>
                <a:schemeClr val="dk1"/>
              </a:buClr>
              <a:buSzPts val="1100"/>
              <a:buFont typeface="Arial"/>
              <a:buNone/>
            </a:pPr>
            <a:r>
              <a:rPr lang="en"/>
              <a:t>    } else {</a:t>
            </a:r>
            <a:endParaRPr/>
          </a:p>
          <a:p>
            <a:pPr marL="0" lvl="0" indent="0" algn="l" rtl="0">
              <a:lnSpc>
                <a:spcPct val="100000"/>
              </a:lnSpc>
              <a:spcBef>
                <a:spcPts val="0"/>
              </a:spcBef>
              <a:spcAft>
                <a:spcPts val="0"/>
              </a:spcAft>
              <a:buClr>
                <a:schemeClr val="dk1"/>
              </a:buClr>
              <a:buSzPts val="1100"/>
              <a:buFont typeface="Arial"/>
              <a:buNone/>
            </a:pPr>
            <a:r>
              <a:rPr lang="en"/>
              <a:t>    	fragColor = vec4(0.0, 0.0, 0.0, 1.0);</a:t>
            </a:r>
            <a:endParaRPr/>
          </a:p>
          <a:p>
            <a:pPr marL="0" lvl="0" indent="0" algn="l" rtl="0">
              <a:lnSpc>
                <a:spcPct val="100000"/>
              </a:lnSpc>
              <a:spcBef>
                <a:spcPts val="0"/>
              </a:spcBef>
              <a:spcAft>
                <a:spcPts val="0"/>
              </a:spcAft>
              <a:buClr>
                <a:schemeClr val="dk1"/>
              </a:buClr>
              <a:buSzPts val="1100"/>
              <a:buFont typeface="Arial"/>
              <a:buNone/>
            </a:pPr>
            <a:r>
              <a:rPr lang="en"/>
              <a:t>    }</a:t>
            </a:r>
            <a:endParaRPr/>
          </a:p>
          <a:p>
            <a:pPr marL="0" lvl="0" indent="0" algn="l" rtl="0">
              <a:lnSpc>
                <a:spcPct val="100000"/>
              </a:lnSpc>
              <a:spcBef>
                <a:spcPts val="0"/>
              </a:spcBef>
              <a:spcAft>
                <a:spcPts val="0"/>
              </a:spcAft>
              <a:buClr>
                <a:schemeClr val="dk1"/>
              </a:buClr>
              <a:buSzPts val="1100"/>
              <a:buFont typeface="Arial"/>
              <a:buNone/>
            </a:pPr>
            <a:r>
              <a:rPr lang="en"/>
              <a: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//Circle Example</a:t>
            </a:r>
            <a:endParaRPr/>
          </a:p>
          <a:p>
            <a:pPr marL="0" lvl="0" indent="0" algn="l" rtl="0">
              <a:lnSpc>
                <a:spcPct val="100000"/>
              </a:lnSpc>
              <a:spcBef>
                <a:spcPts val="0"/>
              </a:spcBef>
              <a:spcAft>
                <a:spcPts val="0"/>
              </a:spcAft>
              <a:buClr>
                <a:schemeClr val="dk1"/>
              </a:buClr>
              <a:buSzPts val="1100"/>
              <a:buFont typeface="Arial"/>
              <a:buNone/>
            </a:pPr>
            <a:r>
              <a:rPr lang="en"/>
              <a:t>void mainImage( out vec4 fragColor, in vec2 fragCoord )</a:t>
            </a:r>
            <a:endParaRPr/>
          </a:p>
          <a:p>
            <a:pPr marL="0" lvl="0" indent="0" algn="l" rtl="0">
              <a:lnSpc>
                <a:spcPct val="100000"/>
              </a:lnSpc>
              <a:spcBef>
                <a:spcPts val="0"/>
              </a:spcBef>
              <a:spcAft>
                <a:spcPts val="0"/>
              </a:spcAft>
              <a:buClr>
                <a:schemeClr val="dk1"/>
              </a:buClr>
              <a:buSzPts val="1100"/>
              <a:buFont typeface="Arial"/>
              <a:buNone/>
            </a:pPr>
            <a:r>
              <a:rPr lang="en"/>
              <a:t>{</a:t>
            </a:r>
            <a:endParaRPr/>
          </a:p>
          <a:p>
            <a:pPr marL="0" lvl="0" indent="0" algn="l" rtl="0">
              <a:lnSpc>
                <a:spcPct val="100000"/>
              </a:lnSpc>
              <a:spcBef>
                <a:spcPts val="0"/>
              </a:spcBef>
              <a:spcAft>
                <a:spcPts val="0"/>
              </a:spcAft>
              <a:buClr>
                <a:schemeClr val="dk1"/>
              </a:buClr>
              <a:buSzPts val="1100"/>
              <a:buFont typeface="Arial"/>
              <a:buNone/>
            </a:pPr>
            <a:r>
              <a:rPr lang="en"/>
              <a:t>    float dist = length(fragCoord - iResolution.xy * 0.5);</a:t>
            </a:r>
            <a:endParaRPr/>
          </a:p>
          <a:p>
            <a:pPr marL="0" lvl="0" indent="0" algn="l" rtl="0">
              <a:lnSpc>
                <a:spcPct val="100000"/>
              </a:lnSpc>
              <a:spcBef>
                <a:spcPts val="0"/>
              </a:spcBef>
              <a:spcAft>
                <a:spcPts val="0"/>
              </a:spcAft>
              <a:buClr>
                <a:schemeClr val="dk1"/>
              </a:buClr>
              <a:buSzPts val="1100"/>
              <a:buFont typeface="Arial"/>
              <a:buNone/>
            </a:pPr>
            <a:r>
              <a:rPr lang="en"/>
              <a:t>    if(dist &lt; 100.0){</a:t>
            </a:r>
            <a:endParaRPr/>
          </a:p>
          <a:p>
            <a:pPr marL="0" lvl="0" indent="0" algn="l" rtl="0">
              <a:lnSpc>
                <a:spcPct val="100000"/>
              </a:lnSpc>
              <a:spcBef>
                <a:spcPts val="0"/>
              </a:spcBef>
              <a:spcAft>
                <a:spcPts val="0"/>
              </a:spcAft>
              <a:buClr>
                <a:schemeClr val="dk1"/>
              </a:buClr>
              <a:buSzPts val="1100"/>
              <a:buFont typeface="Arial"/>
              <a:buNone/>
            </a:pPr>
            <a:r>
              <a:rPr lang="en"/>
              <a:t>    	fragColor = vec4(1.0, 0.0, 0.0, 1.0); </a:t>
            </a:r>
            <a:endParaRPr/>
          </a:p>
          <a:p>
            <a:pPr marL="0" lvl="0" indent="0" algn="l" rtl="0">
              <a:lnSpc>
                <a:spcPct val="100000"/>
              </a:lnSpc>
              <a:spcBef>
                <a:spcPts val="0"/>
              </a:spcBef>
              <a:spcAft>
                <a:spcPts val="0"/>
              </a:spcAft>
              <a:buClr>
                <a:schemeClr val="dk1"/>
              </a:buClr>
              <a:buSzPts val="1100"/>
              <a:buFont typeface="Arial"/>
              <a:buNone/>
            </a:pPr>
            <a:r>
              <a:rPr lang="en"/>
              <a:t>    } else {</a:t>
            </a:r>
            <a:endParaRPr/>
          </a:p>
          <a:p>
            <a:pPr marL="0" lvl="0" indent="0" algn="l" rtl="0">
              <a:lnSpc>
                <a:spcPct val="100000"/>
              </a:lnSpc>
              <a:spcBef>
                <a:spcPts val="0"/>
              </a:spcBef>
              <a:spcAft>
                <a:spcPts val="0"/>
              </a:spcAft>
              <a:buClr>
                <a:schemeClr val="dk1"/>
              </a:buClr>
              <a:buSzPts val="1100"/>
              <a:buFont typeface="Arial"/>
              <a:buNone/>
            </a:pPr>
            <a:r>
              <a:rPr lang="en"/>
              <a:t>    	fragColor = vec4(0.0, 0.0, 0.0, 1.0);</a:t>
            </a:r>
            <a:endParaRPr/>
          </a:p>
          <a:p>
            <a:pPr marL="0" lvl="0" indent="0" algn="l" rtl="0">
              <a:lnSpc>
                <a:spcPct val="100000"/>
              </a:lnSpc>
              <a:spcBef>
                <a:spcPts val="0"/>
              </a:spcBef>
              <a:spcAft>
                <a:spcPts val="0"/>
              </a:spcAft>
              <a:buClr>
                <a:schemeClr val="dk1"/>
              </a:buClr>
              <a:buSzPts val="1100"/>
              <a:buFont typeface="Arial"/>
              <a:buNone/>
            </a:pPr>
            <a:r>
              <a:rPr lang="en"/>
              <a:t>    }</a:t>
            </a:r>
            <a:endParaRPr/>
          </a:p>
          <a:p>
            <a:pPr marL="0" lvl="0" indent="0" algn="l" rtl="0">
              <a:lnSpc>
                <a:spcPct val="100000"/>
              </a:lnSpc>
              <a:spcBef>
                <a:spcPts val="0"/>
              </a:spcBef>
              <a:spcAft>
                <a:spcPts val="0"/>
              </a:spcAft>
              <a:buSzPts val="1100"/>
              <a:buNone/>
            </a:pPr>
            <a:r>
              <a:rPr lang="en"/>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3" name="Google Shape;443;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Graphics usually aims to generate images that humans can comprehend.</a:t>
            </a:r>
            <a:endParaRPr dirty="0"/>
          </a:p>
          <a:p>
            <a:pPr marL="0" lvl="0" indent="0" algn="l" rtl="0">
              <a:lnSpc>
                <a:spcPct val="100000"/>
              </a:lnSpc>
              <a:spcBef>
                <a:spcPts val="0"/>
              </a:spcBef>
              <a:spcAft>
                <a:spcPts val="0"/>
              </a:spcAft>
              <a:buSzPts val="1100"/>
              <a:buNone/>
            </a:pPr>
            <a:r>
              <a:rPr lang="en" dirty="0"/>
              <a:t>On the left is a cube data in “.OBJ” format.</a:t>
            </a:r>
            <a:endParaRPr dirty="0"/>
          </a:p>
          <a:p>
            <a:pPr marL="0" lvl="0" indent="0" algn="l" rtl="0">
              <a:lnSpc>
                <a:spcPct val="100000"/>
              </a:lnSpc>
              <a:spcBef>
                <a:spcPts val="0"/>
              </a:spcBef>
              <a:spcAft>
                <a:spcPts val="0"/>
              </a:spcAft>
              <a:buSzPts val="1100"/>
              <a:buNone/>
            </a:pPr>
            <a:r>
              <a:rPr lang="en" dirty="0"/>
              <a:t>Upper example is created using Path-tracing (a relative of Ray-tracing) on Blender Cycles.</a:t>
            </a:r>
            <a:endParaRPr dirty="0"/>
          </a:p>
          <a:p>
            <a:pPr marL="0" lvl="0" indent="0" algn="l" rtl="0">
              <a:lnSpc>
                <a:spcPct val="100000"/>
              </a:lnSpc>
              <a:spcBef>
                <a:spcPts val="0"/>
              </a:spcBef>
              <a:spcAft>
                <a:spcPts val="0"/>
              </a:spcAft>
              <a:buSzPts val="1100"/>
              <a:buNone/>
            </a:pPr>
            <a:r>
              <a:rPr lang="en" dirty="0"/>
              <a:t>Lower Example is created using a rasterization-based renderer.</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3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32"/>
          <p:cNvGrpSpPr/>
          <p:nvPr/>
        </p:nvGrpSpPr>
        <p:grpSpPr>
          <a:xfrm>
            <a:off x="830392" y="1191256"/>
            <a:ext cx="745763" cy="45826"/>
            <a:chOff x="4580561" y="2589004"/>
            <a:chExt cx="1064464" cy="25200"/>
          </a:xfrm>
        </p:grpSpPr>
        <p:sp>
          <p:nvSpPr>
            <p:cNvPr id="12" name="Google Shape;12;p3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3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32"/>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15" name="Google Shape;15;p32"/>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3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41"/>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74" name="Google Shape;74;p4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5"/>
        <p:cNvGrpSpPr/>
        <p:nvPr/>
      </p:nvGrpSpPr>
      <p:grpSpPr>
        <a:xfrm>
          <a:off x="0" y="0"/>
          <a:ext cx="0" cy="0"/>
          <a:chOff x="0" y="0"/>
          <a:chExt cx="0" cy="0"/>
        </a:xfrm>
      </p:grpSpPr>
      <p:grpSp>
        <p:nvGrpSpPr>
          <p:cNvPr id="76" name="Google Shape;76;p42"/>
          <p:cNvGrpSpPr/>
          <p:nvPr/>
        </p:nvGrpSpPr>
        <p:grpSpPr>
          <a:xfrm>
            <a:off x="830392" y="4169130"/>
            <a:ext cx="745763" cy="45826"/>
            <a:chOff x="4580561" y="2589004"/>
            <a:chExt cx="1064464" cy="25200"/>
          </a:xfrm>
        </p:grpSpPr>
        <p:sp>
          <p:nvSpPr>
            <p:cNvPr id="77" name="Google Shape;77;p42"/>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42"/>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 name="Google Shape;79;p42"/>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80" name="Google Shape;80;p42"/>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81" name="Google Shape;81;p4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3"/>
          <p:cNvGrpSpPr/>
          <p:nvPr/>
        </p:nvGrpSpPr>
        <p:grpSpPr>
          <a:xfrm>
            <a:off x="830392" y="1191256"/>
            <a:ext cx="745763" cy="45826"/>
            <a:chOff x="4580561" y="2589004"/>
            <a:chExt cx="1064464" cy="25200"/>
          </a:xfrm>
        </p:grpSpPr>
        <p:sp>
          <p:nvSpPr>
            <p:cNvPr id="20" name="Google Shape;20;p3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Google Shape;22;p3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23" name="Google Shape;23;p3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24" name="Google Shape;24;p3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
        <p:cNvGrpSpPr/>
        <p:nvPr/>
      </p:nvGrpSpPr>
      <p:grpSpPr>
        <a:xfrm>
          <a:off x="0" y="0"/>
          <a:ext cx="0" cy="0"/>
          <a:chOff x="0" y="0"/>
          <a:chExt cx="0" cy="0"/>
        </a:xfrm>
      </p:grpSpPr>
      <p:sp>
        <p:nvSpPr>
          <p:cNvPr id="26" name="Google Shape;26;p3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3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 name="Google Shape;29;p35"/>
          <p:cNvGrpSpPr/>
          <p:nvPr/>
        </p:nvGrpSpPr>
        <p:grpSpPr>
          <a:xfrm>
            <a:off x="830392" y="1191256"/>
            <a:ext cx="745763" cy="45826"/>
            <a:chOff x="4580561" y="2589004"/>
            <a:chExt cx="1064464" cy="25200"/>
          </a:xfrm>
        </p:grpSpPr>
        <p:sp>
          <p:nvSpPr>
            <p:cNvPr id="30" name="Google Shape;30;p3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3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33" name="Google Shape;33;p3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36"/>
          <p:cNvGrpSpPr/>
          <p:nvPr/>
        </p:nvGrpSpPr>
        <p:grpSpPr>
          <a:xfrm>
            <a:off x="830392" y="1191256"/>
            <a:ext cx="745763" cy="45826"/>
            <a:chOff x="4580561" y="2589004"/>
            <a:chExt cx="1064464" cy="25200"/>
          </a:xfrm>
        </p:grpSpPr>
        <p:sp>
          <p:nvSpPr>
            <p:cNvPr id="36" name="Google Shape;36;p3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 name="Google Shape;38;p36"/>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9" name="Google Shape;39;p3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sp>
        <p:nvSpPr>
          <p:cNvPr id="41" name="Google Shape;41;p3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 name="Google Shape;42;p37"/>
          <p:cNvGrpSpPr/>
          <p:nvPr/>
        </p:nvGrpSpPr>
        <p:grpSpPr>
          <a:xfrm>
            <a:off x="830392" y="1191256"/>
            <a:ext cx="745763" cy="45826"/>
            <a:chOff x="4580561" y="2589004"/>
            <a:chExt cx="1064464" cy="25200"/>
          </a:xfrm>
        </p:grpSpPr>
        <p:sp>
          <p:nvSpPr>
            <p:cNvPr id="43" name="Google Shape;43;p3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37"/>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46" name="Google Shape;46;p37"/>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7" name="Google Shape;47;p37"/>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8" name="Google Shape;48;p3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3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 name="Google Shape;51;p38"/>
          <p:cNvGrpSpPr/>
          <p:nvPr/>
        </p:nvGrpSpPr>
        <p:grpSpPr>
          <a:xfrm>
            <a:off x="830392" y="1191256"/>
            <a:ext cx="745763" cy="45826"/>
            <a:chOff x="4580561" y="2589004"/>
            <a:chExt cx="1064464" cy="25200"/>
          </a:xfrm>
        </p:grpSpPr>
        <p:sp>
          <p:nvSpPr>
            <p:cNvPr id="52" name="Google Shape;52;p3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3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 name="Google Shape;54;p38"/>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55" name="Google Shape;55;p38"/>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6" name="Google Shape;56;p3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7"/>
        <p:cNvGrpSpPr/>
        <p:nvPr/>
      </p:nvGrpSpPr>
      <p:grpSpPr>
        <a:xfrm>
          <a:off x="0" y="0"/>
          <a:ext cx="0" cy="0"/>
          <a:chOff x="0" y="0"/>
          <a:chExt cx="0" cy="0"/>
        </a:xfrm>
      </p:grpSpPr>
      <p:grpSp>
        <p:nvGrpSpPr>
          <p:cNvPr id="58" name="Google Shape;58;p39"/>
          <p:cNvGrpSpPr/>
          <p:nvPr/>
        </p:nvGrpSpPr>
        <p:grpSpPr>
          <a:xfrm>
            <a:off x="830392" y="4169130"/>
            <a:ext cx="745763" cy="45826"/>
            <a:chOff x="4580561" y="2589004"/>
            <a:chExt cx="1064464" cy="25200"/>
          </a:xfrm>
        </p:grpSpPr>
        <p:sp>
          <p:nvSpPr>
            <p:cNvPr id="59" name="Google Shape;59;p39"/>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39"/>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 name="Google Shape;61;p39"/>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62" name="Google Shape;62;p3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40"/>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5" name="Google Shape;65;p40"/>
          <p:cNvGrpSpPr/>
          <p:nvPr/>
        </p:nvGrpSpPr>
        <p:grpSpPr>
          <a:xfrm>
            <a:off x="830392" y="1191256"/>
            <a:ext cx="745763" cy="45826"/>
            <a:chOff x="4580561" y="2589004"/>
            <a:chExt cx="1064464" cy="25200"/>
          </a:xfrm>
        </p:grpSpPr>
        <p:sp>
          <p:nvSpPr>
            <p:cNvPr id="66" name="Google Shape;66;p4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4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8" name="Google Shape;68;p40"/>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69" name="Google Shape;69;p40"/>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70" name="Google Shape;70;p40"/>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71" name="Google Shape;71;p4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3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3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youtube.com/watch?v=-P28LKWTzrI"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jp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cmake.or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hyperlink" Target="mailto:yahiazakaria13@gmail.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mailto:yzetman@eng.cu.edu.eg"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visualstudio.microsoft.co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releases.llvm.org/download.html" TargetMode="External"/><Relationship Id="rId4" Type="http://schemas.openxmlformats.org/officeDocument/2006/relationships/hyperlink" Target="http://winlibs.com/"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renderdoc.org/"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www.khronos.org/opengl/wiki/Debugging_Tools"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docs.microsoft.com/en-us/cpp/build/cmake-projects-in-visual-studio?view=vs-2019" TargetMode="External"/><Relationship Id="rId7" Type="http://schemas.openxmlformats.org/officeDocument/2006/relationships/hyperlink" Target="https://cmake.org/cmake/help/latest/guide/tutorial/index.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doc.qt.io/qtcreator/creator-project-opening.html" TargetMode="External"/><Relationship Id="rId5" Type="http://schemas.openxmlformats.org/officeDocument/2006/relationships/hyperlink" Target="https://www.jetbrains.com/help/clion/quick-cmake-tutorial.html#targets-configs" TargetMode="External"/><Relationship Id="rId4" Type="http://schemas.openxmlformats.org/officeDocument/2006/relationships/hyperlink" Target="https://vector-of-bool.github.io/docs/vscode-cmake-tools/getting_started.html#gs-configuring"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
              <a:t>Computer Graphics labs</a:t>
            </a:r>
            <a:endParaRPr/>
          </a:p>
        </p:txBody>
      </p:sp>
      <p:sp>
        <p:nvSpPr>
          <p:cNvPr id="87" name="Google Shape;87;p1"/>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
              <a:t>Lab 0 - Introduction to Computer Graphics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10" descr="The Mythbusters, Adam Savage and Jamie Hyneman demonstrate the power of GPU computing." title="Mythbusters Demo GPU versus CPU">
            <a:hlinkClick r:id="rId3"/>
          </p:cNvPr>
          <p:cNvPicPr preferRelativeResize="0"/>
          <p:nvPr/>
        </p:nvPicPr>
        <p:blipFill rotWithShape="1">
          <a:blip r:embed="rId4">
            <a:alphaModFix/>
          </a:blip>
          <a:srcRect/>
          <a:stretch/>
        </p:blipFill>
        <p:spPr>
          <a:xfrm>
            <a:off x="1382700" y="179775"/>
            <a:ext cx="6378600" cy="4783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pic>
        <p:nvPicPr>
          <p:cNvPr id="260" name="Google Shape;260;p11"/>
          <p:cNvPicPr preferRelativeResize="0"/>
          <p:nvPr/>
        </p:nvPicPr>
        <p:blipFill rotWithShape="1">
          <a:blip r:embed="rId3">
            <a:alphaModFix/>
          </a:blip>
          <a:srcRect/>
          <a:stretch/>
        </p:blipFill>
        <p:spPr>
          <a:xfrm>
            <a:off x="1485413" y="152400"/>
            <a:ext cx="6173173"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12"/>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But How can we talk to the GPU?</a:t>
            </a:r>
            <a:endParaRPr/>
          </a:p>
        </p:txBody>
      </p:sp>
      <p:grpSp>
        <p:nvGrpSpPr>
          <p:cNvPr id="266" name="Google Shape;266;p12"/>
          <p:cNvGrpSpPr/>
          <p:nvPr/>
        </p:nvGrpSpPr>
        <p:grpSpPr>
          <a:xfrm>
            <a:off x="4162436" y="2334268"/>
            <a:ext cx="1972235" cy="2007675"/>
            <a:chOff x="4160987" y="1682658"/>
            <a:chExt cx="1541290" cy="2007675"/>
          </a:xfrm>
        </p:grpSpPr>
        <p:grpSp>
          <p:nvGrpSpPr>
            <p:cNvPr id="267" name="Google Shape;267;p12"/>
            <p:cNvGrpSpPr/>
            <p:nvPr/>
          </p:nvGrpSpPr>
          <p:grpSpPr>
            <a:xfrm>
              <a:off x="4160987" y="1682658"/>
              <a:ext cx="1541290" cy="2007675"/>
              <a:chOff x="3071457" y="2013875"/>
              <a:chExt cx="1944600" cy="1569600"/>
            </a:xfrm>
          </p:grpSpPr>
          <p:sp>
            <p:nvSpPr>
              <p:cNvPr id="268" name="Google Shape;268;p12"/>
              <p:cNvSpPr/>
              <p:nvPr/>
            </p:nvSpPr>
            <p:spPr>
              <a:xfrm rot="10800000" flipH="1">
                <a:off x="3071457" y="2013875"/>
                <a:ext cx="1944600" cy="1569600"/>
              </a:xfrm>
              <a:prstGeom prst="round2DiagRect">
                <a:avLst>
                  <a:gd name="adj1" fmla="val 0"/>
                  <a:gd name="adj2" fmla="val 1776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69" name="Google Shape;269;p12"/>
              <p:cNvSpPr txBox="1"/>
              <p:nvPr/>
            </p:nvSpPr>
            <p:spPr>
              <a:xfrm>
                <a:off x="3316102" y="2256385"/>
                <a:ext cx="1451700" cy="4599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rgbClr val="FFFFFF"/>
                    </a:solidFill>
                    <a:latin typeface="Lato"/>
                    <a:ea typeface="Lato"/>
                    <a:cs typeface="Lato"/>
                    <a:sym typeface="Lato"/>
                  </a:rPr>
                  <a:t>Driver</a:t>
                </a:r>
                <a:endParaRPr sz="1200" b="1" i="0" u="none" strike="noStrike" cap="none">
                  <a:solidFill>
                    <a:srgbClr val="FFFFFF"/>
                  </a:solidFill>
                  <a:latin typeface="Lato"/>
                  <a:ea typeface="Lato"/>
                  <a:cs typeface="Lato"/>
                  <a:sym typeface="Lato"/>
                </a:endParaRPr>
              </a:p>
            </p:txBody>
          </p:sp>
        </p:grpSp>
        <p:sp>
          <p:nvSpPr>
            <p:cNvPr id="270" name="Google Shape;270;p12"/>
            <p:cNvSpPr txBox="1"/>
            <p:nvPr/>
          </p:nvSpPr>
          <p:spPr>
            <a:xfrm>
              <a:off x="4386525" y="2571750"/>
              <a:ext cx="1058400" cy="6555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1200"/>
                <a:buFont typeface="Arial"/>
                <a:buNone/>
              </a:pPr>
              <a:r>
                <a:rPr lang="en" sz="1200" b="0" i="0" u="none" strike="noStrike" cap="none">
                  <a:solidFill>
                    <a:srgbClr val="FFFFFF"/>
                  </a:solidFill>
                  <a:latin typeface="Lato"/>
                  <a:ea typeface="Lato"/>
                  <a:cs typeface="Lato"/>
                  <a:sym typeface="Lato"/>
                </a:rPr>
                <a:t>Released by the manufacturer</a:t>
              </a:r>
              <a:endParaRPr sz="1200" b="0" i="0" u="none" strike="noStrike" cap="none">
                <a:solidFill>
                  <a:srgbClr val="FFFFFF"/>
                </a:solidFill>
                <a:latin typeface="Lato"/>
                <a:ea typeface="Lato"/>
                <a:cs typeface="Lato"/>
                <a:sym typeface="Lato"/>
              </a:endParaRPr>
            </a:p>
          </p:txBody>
        </p:sp>
      </p:grpSp>
      <p:grpSp>
        <p:nvGrpSpPr>
          <p:cNvPr id="271" name="Google Shape;271;p12"/>
          <p:cNvGrpSpPr/>
          <p:nvPr/>
        </p:nvGrpSpPr>
        <p:grpSpPr>
          <a:xfrm>
            <a:off x="1978299" y="2334283"/>
            <a:ext cx="2188647" cy="2007675"/>
            <a:chOff x="1126863" y="2013875"/>
            <a:chExt cx="1944600" cy="1569600"/>
          </a:xfrm>
        </p:grpSpPr>
        <p:sp>
          <p:nvSpPr>
            <p:cNvPr id="272" name="Google Shape;272;p12"/>
            <p:cNvSpPr/>
            <p:nvPr/>
          </p:nvSpPr>
          <p:spPr>
            <a:xfrm>
              <a:off x="1126863" y="2013875"/>
              <a:ext cx="1944600" cy="1569600"/>
            </a:xfrm>
            <a:prstGeom prst="round2DiagRect">
              <a:avLst>
                <a:gd name="adj1" fmla="val 0"/>
                <a:gd name="adj2" fmla="val 1776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73" name="Google Shape;273;p12"/>
            <p:cNvSpPr txBox="1"/>
            <p:nvPr/>
          </p:nvSpPr>
          <p:spPr>
            <a:xfrm>
              <a:off x="1351627" y="2256385"/>
              <a:ext cx="1451700" cy="4599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FFFFFF"/>
                  </a:solidFill>
                  <a:latin typeface="Lato"/>
                  <a:ea typeface="Lato"/>
                  <a:cs typeface="Lato"/>
                  <a:sym typeface="Lato"/>
                </a:rPr>
                <a:t>API</a:t>
              </a:r>
              <a:endParaRPr sz="1400" b="1" i="0" u="none" strike="noStrike" cap="none">
                <a:solidFill>
                  <a:srgbClr val="FFFFFF"/>
                </a:solidFill>
                <a:latin typeface="Lato"/>
                <a:ea typeface="Lato"/>
                <a:cs typeface="Lato"/>
                <a:sym typeface="Lato"/>
              </a:endParaRPr>
            </a:p>
          </p:txBody>
        </p:sp>
        <p:sp>
          <p:nvSpPr>
            <p:cNvPr id="274" name="Google Shape;274;p12"/>
            <p:cNvSpPr txBox="1"/>
            <p:nvPr/>
          </p:nvSpPr>
          <p:spPr>
            <a:xfrm>
              <a:off x="1351630" y="2716355"/>
              <a:ext cx="1451700" cy="553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1200"/>
                <a:buFont typeface="Arial"/>
                <a:buNone/>
              </a:pPr>
              <a:r>
                <a:rPr lang="en" sz="1200" b="0" i="0" u="none" strike="noStrike" cap="none">
                  <a:solidFill>
                    <a:srgbClr val="FFFFFF"/>
                  </a:solidFill>
                  <a:latin typeface="Lato"/>
                  <a:ea typeface="Lato"/>
                  <a:cs typeface="Lato"/>
                  <a:sym typeface="Lato"/>
                </a:rPr>
                <a:t>OpenGL, DirectX, Vulkan, WebGL, Metal, etc</a:t>
              </a:r>
              <a:endParaRPr sz="1200" b="0" i="0" u="none" strike="noStrike" cap="none">
                <a:solidFill>
                  <a:srgbClr val="FFFFFF"/>
                </a:solidFill>
                <a:latin typeface="Lato"/>
                <a:ea typeface="Lato"/>
                <a:cs typeface="Lato"/>
                <a:sym typeface="Lato"/>
              </a:endParaRPr>
            </a:p>
          </p:txBody>
        </p:sp>
      </p:grpSp>
      <p:grpSp>
        <p:nvGrpSpPr>
          <p:cNvPr id="275" name="Google Shape;275;p12"/>
          <p:cNvGrpSpPr/>
          <p:nvPr/>
        </p:nvGrpSpPr>
        <p:grpSpPr>
          <a:xfrm>
            <a:off x="6139137" y="2334283"/>
            <a:ext cx="2780012" cy="2007675"/>
            <a:chOff x="5015938" y="2013875"/>
            <a:chExt cx="3001200" cy="1569600"/>
          </a:xfrm>
        </p:grpSpPr>
        <p:sp>
          <p:nvSpPr>
            <p:cNvPr id="276" name="Google Shape;276;p12"/>
            <p:cNvSpPr/>
            <p:nvPr/>
          </p:nvSpPr>
          <p:spPr>
            <a:xfrm>
              <a:off x="5015938" y="2013875"/>
              <a:ext cx="3001200" cy="1569600"/>
            </a:xfrm>
            <a:prstGeom prst="round2DiagRect">
              <a:avLst>
                <a:gd name="adj1" fmla="val 0"/>
                <a:gd name="adj2" fmla="val 1776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77" name="Google Shape;277;p12"/>
            <p:cNvSpPr txBox="1"/>
            <p:nvPr/>
          </p:nvSpPr>
          <p:spPr>
            <a:xfrm>
              <a:off x="5360226" y="2256387"/>
              <a:ext cx="2417100" cy="459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rgbClr val="FFFFFF"/>
                  </a:solidFill>
                  <a:latin typeface="Lato"/>
                  <a:ea typeface="Lato"/>
                  <a:cs typeface="Lato"/>
                  <a:sym typeface="Lato"/>
                </a:rPr>
                <a:t>GPU</a:t>
              </a:r>
              <a:endParaRPr sz="1200" b="1" i="0" u="none" strike="noStrike" cap="none">
                <a:solidFill>
                  <a:srgbClr val="FFFFFF"/>
                </a:solidFill>
                <a:latin typeface="Lato"/>
                <a:ea typeface="Lato"/>
                <a:cs typeface="Lato"/>
                <a:sym typeface="Lato"/>
              </a:endParaRPr>
            </a:p>
          </p:txBody>
        </p:sp>
        <p:sp>
          <p:nvSpPr>
            <p:cNvPr id="278" name="Google Shape;278;p12"/>
            <p:cNvSpPr txBox="1"/>
            <p:nvPr/>
          </p:nvSpPr>
          <p:spPr>
            <a:xfrm>
              <a:off x="5360225" y="2716353"/>
              <a:ext cx="2417100" cy="5124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1200"/>
                <a:buFont typeface="Arial"/>
                <a:buNone/>
              </a:pPr>
              <a:r>
                <a:rPr lang="en" sz="1200" b="0" i="0" u="none" strike="noStrike" cap="none">
                  <a:solidFill>
                    <a:srgbClr val="FFFFFF"/>
                  </a:solidFill>
                  <a:latin typeface="Lato"/>
                  <a:ea typeface="Lato"/>
                  <a:cs typeface="Lato"/>
                  <a:sym typeface="Lato"/>
                </a:rPr>
                <a:t>Graphics Processing Unit (AMD, Nvidia, Intel, PowerVR, etc)</a:t>
              </a:r>
              <a:endParaRPr sz="1200" b="0" i="0" u="none" strike="noStrike" cap="none">
                <a:solidFill>
                  <a:srgbClr val="FFFFFF"/>
                </a:solidFill>
                <a:latin typeface="Lato"/>
                <a:ea typeface="Lato"/>
                <a:cs typeface="Lato"/>
                <a:sym typeface="Lato"/>
              </a:endParaRPr>
            </a:p>
          </p:txBody>
        </p:sp>
      </p:grpSp>
      <p:grpSp>
        <p:nvGrpSpPr>
          <p:cNvPr id="279" name="Google Shape;279;p12"/>
          <p:cNvGrpSpPr/>
          <p:nvPr/>
        </p:nvGrpSpPr>
        <p:grpSpPr>
          <a:xfrm>
            <a:off x="5975124" y="3213225"/>
            <a:ext cx="342833" cy="333018"/>
            <a:chOff x="4858109" y="2631368"/>
            <a:chExt cx="316442" cy="315000"/>
          </a:xfrm>
        </p:grpSpPr>
        <p:sp>
          <p:nvSpPr>
            <p:cNvPr id="280" name="Google Shape;280;p12"/>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81" name="Google Shape;281;p12"/>
            <p:cNvSpPr/>
            <p:nvPr/>
          </p:nvSpPr>
          <p:spPr>
            <a:xfrm>
              <a:off x="4858109" y="2739300"/>
              <a:ext cx="239100" cy="99000"/>
            </a:xfrm>
            <a:prstGeom prst="rightArrow">
              <a:avLst>
                <a:gd name="adj1" fmla="val 32020"/>
                <a:gd name="adj2" fmla="val 6697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br>
                <a:rPr lang="en" sz="1400" b="0" i="0" u="none" strike="noStrike" cap="none">
                  <a:solidFill>
                    <a:srgbClr val="000000"/>
                  </a:solidFill>
                  <a:latin typeface="Lato"/>
                  <a:ea typeface="Lato"/>
                  <a:cs typeface="Lato"/>
                  <a:sym typeface="Lato"/>
                </a:rPr>
              </a:br>
              <a:endParaRPr sz="1400" b="0" i="0" u="none" strike="noStrike" cap="none">
                <a:solidFill>
                  <a:srgbClr val="000000"/>
                </a:solidFill>
                <a:latin typeface="Lato"/>
                <a:ea typeface="Lato"/>
                <a:cs typeface="Lato"/>
                <a:sym typeface="Lato"/>
              </a:endParaRPr>
            </a:p>
          </p:txBody>
        </p:sp>
      </p:grpSp>
      <p:grpSp>
        <p:nvGrpSpPr>
          <p:cNvPr id="282" name="Google Shape;282;p12"/>
          <p:cNvGrpSpPr/>
          <p:nvPr/>
        </p:nvGrpSpPr>
        <p:grpSpPr>
          <a:xfrm>
            <a:off x="3990208" y="3171315"/>
            <a:ext cx="342833" cy="333018"/>
            <a:chOff x="4858109" y="2631368"/>
            <a:chExt cx="316442" cy="315000"/>
          </a:xfrm>
        </p:grpSpPr>
        <p:sp>
          <p:nvSpPr>
            <p:cNvPr id="283" name="Google Shape;283;p12"/>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84" name="Google Shape;284;p12"/>
            <p:cNvSpPr/>
            <p:nvPr/>
          </p:nvSpPr>
          <p:spPr>
            <a:xfrm>
              <a:off x="4858109" y="2739300"/>
              <a:ext cx="239100" cy="99000"/>
            </a:xfrm>
            <a:prstGeom prst="rightArrow">
              <a:avLst>
                <a:gd name="adj1" fmla="val 32020"/>
                <a:gd name="adj2" fmla="val 6697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br>
                <a:rPr lang="en" sz="1400" b="0" i="0" u="none" strike="noStrike" cap="none">
                  <a:solidFill>
                    <a:srgbClr val="000000"/>
                  </a:solidFill>
                  <a:latin typeface="Lato"/>
                  <a:ea typeface="Lato"/>
                  <a:cs typeface="Lato"/>
                  <a:sym typeface="Lato"/>
                </a:rPr>
              </a:br>
              <a:endParaRPr sz="1400" b="0" i="0" u="none" strike="noStrike" cap="none">
                <a:solidFill>
                  <a:srgbClr val="000000"/>
                </a:solidFill>
                <a:latin typeface="Lato"/>
                <a:ea typeface="Lato"/>
                <a:cs typeface="Lato"/>
                <a:sym typeface="Lato"/>
              </a:endParaRPr>
            </a:p>
          </p:txBody>
        </p:sp>
      </p:grpSp>
      <p:grpSp>
        <p:nvGrpSpPr>
          <p:cNvPr id="285" name="Google Shape;285;p12"/>
          <p:cNvGrpSpPr/>
          <p:nvPr/>
        </p:nvGrpSpPr>
        <p:grpSpPr>
          <a:xfrm>
            <a:off x="228161" y="2334283"/>
            <a:ext cx="1791721" cy="2007675"/>
            <a:chOff x="1386250" y="2013875"/>
            <a:chExt cx="1367100" cy="1569600"/>
          </a:xfrm>
        </p:grpSpPr>
        <p:sp>
          <p:nvSpPr>
            <p:cNvPr id="286" name="Google Shape;286;p12"/>
            <p:cNvSpPr/>
            <p:nvPr/>
          </p:nvSpPr>
          <p:spPr>
            <a:xfrm rot="10800000" flipH="1">
              <a:off x="1386250" y="2013875"/>
              <a:ext cx="1367100" cy="1569600"/>
            </a:xfrm>
            <a:prstGeom prst="round2DiagRect">
              <a:avLst>
                <a:gd name="adj1" fmla="val 0"/>
                <a:gd name="adj2" fmla="val 1776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87" name="Google Shape;287;p12"/>
            <p:cNvSpPr txBox="1"/>
            <p:nvPr/>
          </p:nvSpPr>
          <p:spPr>
            <a:xfrm>
              <a:off x="1529675" y="2208366"/>
              <a:ext cx="943200" cy="4599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chemeClr val="lt1"/>
                  </a:solidFill>
                  <a:latin typeface="Lato"/>
                  <a:ea typeface="Lato"/>
                  <a:cs typeface="Lato"/>
                  <a:sym typeface="Lato"/>
                </a:rPr>
                <a:t>Graphics Applications</a:t>
              </a:r>
              <a:endParaRPr sz="1400" b="1" i="0" u="none" strike="noStrike" cap="none">
                <a:solidFill>
                  <a:schemeClr val="lt1"/>
                </a:solidFill>
                <a:latin typeface="Lato"/>
                <a:ea typeface="Lato"/>
                <a:cs typeface="Lato"/>
                <a:sym typeface="Lato"/>
              </a:endParaRPr>
            </a:p>
          </p:txBody>
        </p:sp>
        <p:sp>
          <p:nvSpPr>
            <p:cNvPr id="288" name="Google Shape;288;p12"/>
            <p:cNvSpPr txBox="1"/>
            <p:nvPr/>
          </p:nvSpPr>
          <p:spPr>
            <a:xfrm>
              <a:off x="1514498" y="2708959"/>
              <a:ext cx="1110600" cy="512400"/>
            </a:xfrm>
            <a:prstGeom prst="rect">
              <a:avLst/>
            </a:prstGeom>
            <a:solidFill>
              <a:schemeClr val="dk2"/>
            </a:solid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Clr>
                  <a:srgbClr val="000000"/>
                </a:buClr>
                <a:buSzPts val="1200"/>
                <a:buFont typeface="Arial"/>
                <a:buNone/>
              </a:pPr>
              <a:r>
                <a:rPr lang="en" sz="1200" b="0" i="0" u="none" strike="noStrike" cap="none">
                  <a:solidFill>
                    <a:schemeClr val="lt1"/>
                  </a:solidFill>
                  <a:latin typeface="Lato"/>
                  <a:ea typeface="Lato"/>
                  <a:cs typeface="Lato"/>
                  <a:sym typeface="Lato"/>
                </a:rPr>
                <a:t>CAD, Games, Visualization, etc</a:t>
              </a:r>
              <a:endParaRPr sz="1200" b="0" i="0" u="none" strike="noStrike" cap="none">
                <a:solidFill>
                  <a:schemeClr val="lt1"/>
                </a:solidFill>
                <a:latin typeface="Lato"/>
                <a:ea typeface="Lato"/>
                <a:cs typeface="Lato"/>
                <a:sym typeface="Lato"/>
              </a:endParaRPr>
            </a:p>
          </p:txBody>
        </p:sp>
      </p:grpSp>
      <p:grpSp>
        <p:nvGrpSpPr>
          <p:cNvPr id="289" name="Google Shape;289;p12"/>
          <p:cNvGrpSpPr/>
          <p:nvPr/>
        </p:nvGrpSpPr>
        <p:grpSpPr>
          <a:xfrm>
            <a:off x="1821762" y="3213222"/>
            <a:ext cx="342833" cy="333018"/>
            <a:chOff x="4858109" y="2631368"/>
            <a:chExt cx="316442" cy="315000"/>
          </a:xfrm>
        </p:grpSpPr>
        <p:sp>
          <p:nvSpPr>
            <p:cNvPr id="290" name="Google Shape;290;p12"/>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91" name="Google Shape;291;p12"/>
            <p:cNvSpPr/>
            <p:nvPr/>
          </p:nvSpPr>
          <p:spPr>
            <a:xfrm>
              <a:off x="4858109" y="2739300"/>
              <a:ext cx="239100" cy="99000"/>
            </a:xfrm>
            <a:prstGeom prst="rightArrow">
              <a:avLst>
                <a:gd name="adj1" fmla="val 32020"/>
                <a:gd name="adj2" fmla="val 6697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br>
                <a:rPr lang="en" sz="1400" b="0" i="0" u="none" strike="noStrike" cap="none">
                  <a:solidFill>
                    <a:srgbClr val="000000"/>
                  </a:solidFill>
                  <a:latin typeface="Lato"/>
                  <a:ea typeface="Lato"/>
                  <a:cs typeface="Lato"/>
                  <a:sym typeface="Lato"/>
                </a:rPr>
              </a:br>
              <a:endParaRPr sz="1400" b="0" i="0" u="none" strike="noStrike" cap="none">
                <a:solidFill>
                  <a:srgbClr val="000000"/>
                </a:solidFill>
                <a:latin typeface="Lato"/>
                <a:ea typeface="Lato"/>
                <a:cs typeface="Lato"/>
                <a:sym typeface="Lat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pic>
        <p:nvPicPr>
          <p:cNvPr id="296" name="Google Shape;296;p13"/>
          <p:cNvPicPr preferRelativeResize="0"/>
          <p:nvPr/>
        </p:nvPicPr>
        <p:blipFill rotWithShape="1">
          <a:blip r:embed="rId3">
            <a:alphaModFix/>
          </a:blip>
          <a:srcRect/>
          <a:stretch/>
        </p:blipFill>
        <p:spPr>
          <a:xfrm>
            <a:off x="1949750" y="228875"/>
            <a:ext cx="2122975" cy="920301"/>
          </a:xfrm>
          <a:prstGeom prst="rect">
            <a:avLst/>
          </a:prstGeom>
          <a:noFill/>
          <a:ln>
            <a:noFill/>
          </a:ln>
        </p:spPr>
      </p:pic>
      <p:pic>
        <p:nvPicPr>
          <p:cNvPr id="297" name="Google Shape;297;p13"/>
          <p:cNvPicPr preferRelativeResize="0"/>
          <p:nvPr/>
        </p:nvPicPr>
        <p:blipFill rotWithShape="1">
          <a:blip r:embed="rId4">
            <a:alphaModFix/>
          </a:blip>
          <a:srcRect/>
          <a:stretch/>
        </p:blipFill>
        <p:spPr>
          <a:xfrm>
            <a:off x="5411575" y="1481589"/>
            <a:ext cx="2004500" cy="837885"/>
          </a:xfrm>
          <a:prstGeom prst="rect">
            <a:avLst/>
          </a:prstGeom>
          <a:noFill/>
          <a:ln>
            <a:noFill/>
          </a:ln>
        </p:spPr>
      </p:pic>
      <p:pic>
        <p:nvPicPr>
          <p:cNvPr id="298" name="Google Shape;298;p13"/>
          <p:cNvPicPr preferRelativeResize="0"/>
          <p:nvPr/>
        </p:nvPicPr>
        <p:blipFill rotWithShape="1">
          <a:blip r:embed="rId5">
            <a:alphaModFix/>
          </a:blip>
          <a:srcRect/>
          <a:stretch/>
        </p:blipFill>
        <p:spPr>
          <a:xfrm>
            <a:off x="5378700" y="136425"/>
            <a:ext cx="2122974" cy="875728"/>
          </a:xfrm>
          <a:prstGeom prst="rect">
            <a:avLst/>
          </a:prstGeom>
          <a:noFill/>
          <a:ln>
            <a:noFill/>
          </a:ln>
        </p:spPr>
      </p:pic>
      <p:pic>
        <p:nvPicPr>
          <p:cNvPr id="299" name="Google Shape;299;p13"/>
          <p:cNvPicPr preferRelativeResize="0"/>
          <p:nvPr/>
        </p:nvPicPr>
        <p:blipFill rotWithShape="1">
          <a:blip r:embed="rId6">
            <a:alphaModFix/>
          </a:blip>
          <a:srcRect/>
          <a:stretch/>
        </p:blipFill>
        <p:spPr>
          <a:xfrm>
            <a:off x="334613" y="4020645"/>
            <a:ext cx="2004500" cy="572275"/>
          </a:xfrm>
          <a:prstGeom prst="rect">
            <a:avLst/>
          </a:prstGeom>
          <a:noFill/>
          <a:ln>
            <a:noFill/>
          </a:ln>
        </p:spPr>
      </p:pic>
      <p:pic>
        <p:nvPicPr>
          <p:cNvPr id="300" name="Google Shape;300;p13"/>
          <p:cNvPicPr preferRelativeResize="0"/>
          <p:nvPr/>
        </p:nvPicPr>
        <p:blipFill rotWithShape="1">
          <a:blip r:embed="rId7">
            <a:alphaModFix/>
          </a:blip>
          <a:srcRect/>
          <a:stretch/>
        </p:blipFill>
        <p:spPr>
          <a:xfrm>
            <a:off x="5526188" y="3562200"/>
            <a:ext cx="1219200" cy="1219200"/>
          </a:xfrm>
          <a:prstGeom prst="rect">
            <a:avLst/>
          </a:prstGeom>
          <a:noFill/>
          <a:ln>
            <a:noFill/>
          </a:ln>
        </p:spPr>
      </p:pic>
      <p:pic>
        <p:nvPicPr>
          <p:cNvPr id="301" name="Google Shape;301;p13"/>
          <p:cNvPicPr preferRelativeResize="0"/>
          <p:nvPr/>
        </p:nvPicPr>
        <p:blipFill rotWithShape="1">
          <a:blip r:embed="rId8">
            <a:alphaModFix/>
          </a:blip>
          <a:srcRect/>
          <a:stretch/>
        </p:blipFill>
        <p:spPr>
          <a:xfrm>
            <a:off x="1575100" y="1459550"/>
            <a:ext cx="2579749" cy="859925"/>
          </a:xfrm>
          <a:prstGeom prst="rect">
            <a:avLst/>
          </a:prstGeom>
          <a:noFill/>
          <a:ln>
            <a:noFill/>
          </a:ln>
        </p:spPr>
      </p:pic>
      <p:pic>
        <p:nvPicPr>
          <p:cNvPr id="302" name="Google Shape;302;p13"/>
          <p:cNvPicPr preferRelativeResize="0"/>
          <p:nvPr/>
        </p:nvPicPr>
        <p:blipFill rotWithShape="1">
          <a:blip r:embed="rId9">
            <a:alphaModFix/>
          </a:blip>
          <a:srcRect/>
          <a:stretch/>
        </p:blipFill>
        <p:spPr>
          <a:xfrm>
            <a:off x="2665137" y="3349237"/>
            <a:ext cx="2442675" cy="1367900"/>
          </a:xfrm>
          <a:prstGeom prst="rect">
            <a:avLst/>
          </a:prstGeom>
          <a:noFill/>
          <a:ln>
            <a:noFill/>
          </a:ln>
        </p:spPr>
      </p:pic>
      <p:sp>
        <p:nvSpPr>
          <p:cNvPr id="303" name="Google Shape;303;p13"/>
          <p:cNvSpPr txBox="1"/>
          <p:nvPr/>
        </p:nvSpPr>
        <p:spPr>
          <a:xfrm>
            <a:off x="5535450" y="835500"/>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1995</a:t>
            </a:r>
            <a:endParaRPr sz="1400" b="0" i="0" u="none" strike="noStrike" cap="none">
              <a:solidFill>
                <a:srgbClr val="000000"/>
              </a:solidFill>
              <a:latin typeface="Lato"/>
              <a:ea typeface="Lato"/>
              <a:cs typeface="Lato"/>
              <a:sym typeface="Lato"/>
            </a:endParaRPr>
          </a:p>
        </p:txBody>
      </p:sp>
      <p:sp>
        <p:nvSpPr>
          <p:cNvPr id="304" name="Google Shape;304;p13"/>
          <p:cNvSpPr txBox="1"/>
          <p:nvPr/>
        </p:nvSpPr>
        <p:spPr>
          <a:xfrm>
            <a:off x="2056775" y="1012150"/>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1992</a:t>
            </a:r>
            <a:endParaRPr sz="1400" b="0" i="0" u="none" strike="noStrike" cap="none">
              <a:solidFill>
                <a:srgbClr val="000000"/>
              </a:solidFill>
              <a:latin typeface="Lato"/>
              <a:ea typeface="Lato"/>
              <a:cs typeface="Lato"/>
              <a:sym typeface="Lato"/>
            </a:endParaRPr>
          </a:p>
        </p:txBody>
      </p:sp>
      <p:sp>
        <p:nvSpPr>
          <p:cNvPr id="305" name="Google Shape;305;p13"/>
          <p:cNvSpPr txBox="1"/>
          <p:nvPr/>
        </p:nvSpPr>
        <p:spPr>
          <a:xfrm>
            <a:off x="2056775" y="2249300"/>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2003</a:t>
            </a:r>
            <a:endParaRPr sz="1400" b="0" i="0" u="none" strike="noStrike" cap="none">
              <a:solidFill>
                <a:srgbClr val="000000"/>
              </a:solidFill>
              <a:latin typeface="Lato"/>
              <a:ea typeface="Lato"/>
              <a:cs typeface="Lato"/>
              <a:sym typeface="Lato"/>
            </a:endParaRPr>
          </a:p>
        </p:txBody>
      </p:sp>
      <p:sp>
        <p:nvSpPr>
          <p:cNvPr id="306" name="Google Shape;306;p13"/>
          <p:cNvSpPr txBox="1"/>
          <p:nvPr/>
        </p:nvSpPr>
        <p:spPr>
          <a:xfrm>
            <a:off x="5535450" y="2319463"/>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2011</a:t>
            </a:r>
            <a:endParaRPr sz="1400" b="0" i="0" u="none" strike="noStrike" cap="none">
              <a:solidFill>
                <a:srgbClr val="000000"/>
              </a:solidFill>
              <a:latin typeface="Lato"/>
              <a:ea typeface="Lato"/>
              <a:cs typeface="Lato"/>
              <a:sym typeface="Lato"/>
            </a:endParaRPr>
          </a:p>
        </p:txBody>
      </p:sp>
      <p:sp>
        <p:nvSpPr>
          <p:cNvPr id="307" name="Google Shape;307;p13"/>
          <p:cNvSpPr txBox="1"/>
          <p:nvPr/>
        </p:nvSpPr>
        <p:spPr>
          <a:xfrm>
            <a:off x="3001800" y="4717113"/>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2015</a:t>
            </a:r>
            <a:endParaRPr sz="1400" b="0" i="0" u="none" strike="noStrike" cap="none">
              <a:solidFill>
                <a:srgbClr val="000000"/>
              </a:solidFill>
              <a:latin typeface="Lato"/>
              <a:ea typeface="Lato"/>
              <a:cs typeface="Lato"/>
              <a:sym typeface="Lato"/>
            </a:endParaRPr>
          </a:p>
        </p:txBody>
      </p:sp>
      <p:sp>
        <p:nvSpPr>
          <p:cNvPr id="308" name="Google Shape;308;p13"/>
          <p:cNvSpPr txBox="1"/>
          <p:nvPr/>
        </p:nvSpPr>
        <p:spPr>
          <a:xfrm>
            <a:off x="528675" y="4717113"/>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2016</a:t>
            </a:r>
            <a:endParaRPr sz="1400" b="0" i="0" u="none" strike="noStrike" cap="none">
              <a:solidFill>
                <a:srgbClr val="000000"/>
              </a:solidFill>
              <a:latin typeface="Lato"/>
              <a:ea typeface="Lato"/>
              <a:cs typeface="Lato"/>
              <a:sym typeface="Lato"/>
            </a:endParaRPr>
          </a:p>
        </p:txBody>
      </p:sp>
      <p:sp>
        <p:nvSpPr>
          <p:cNvPr id="309" name="Google Shape;309;p13"/>
          <p:cNvSpPr txBox="1"/>
          <p:nvPr/>
        </p:nvSpPr>
        <p:spPr>
          <a:xfrm>
            <a:off x="5323050" y="4717113"/>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Released in 2014</a:t>
            </a:r>
            <a:endParaRPr sz="1400" b="0" i="0" u="none" strike="noStrike" cap="none">
              <a:solidFill>
                <a:srgbClr val="000000"/>
              </a:solidFill>
              <a:latin typeface="Lato"/>
              <a:ea typeface="Lato"/>
              <a:cs typeface="Lato"/>
              <a:sym typeface="Lato"/>
            </a:endParaRPr>
          </a:p>
        </p:txBody>
      </p:sp>
      <p:pic>
        <p:nvPicPr>
          <p:cNvPr id="310" name="Google Shape;310;p13"/>
          <p:cNvPicPr preferRelativeResize="0"/>
          <p:nvPr/>
        </p:nvPicPr>
        <p:blipFill rotWithShape="1">
          <a:blip r:embed="rId10">
            <a:alphaModFix/>
          </a:blip>
          <a:srcRect/>
          <a:stretch/>
        </p:blipFill>
        <p:spPr>
          <a:xfrm>
            <a:off x="7367741" y="3413487"/>
            <a:ext cx="1367917" cy="1367900"/>
          </a:xfrm>
          <a:prstGeom prst="rect">
            <a:avLst/>
          </a:prstGeom>
          <a:noFill/>
          <a:ln>
            <a:noFill/>
          </a:ln>
        </p:spPr>
      </p:pic>
      <p:sp>
        <p:nvSpPr>
          <p:cNvPr id="311" name="Google Shape;311;p13"/>
          <p:cNvSpPr txBox="1"/>
          <p:nvPr/>
        </p:nvSpPr>
        <p:spPr>
          <a:xfrm>
            <a:off x="7243500" y="4717113"/>
            <a:ext cx="1616400" cy="3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Not Released Yet</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1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This course</a:t>
            </a:r>
            <a:endParaRPr/>
          </a:p>
        </p:txBody>
      </p:sp>
      <p:sp>
        <p:nvSpPr>
          <p:cNvPr id="317" name="Google Shape;317;p14"/>
          <p:cNvSpPr txBox="1">
            <a:spLocks noGrp="1"/>
          </p:cNvSpPr>
          <p:nvPr>
            <p:ph type="body" idx="1"/>
          </p:nvPr>
        </p:nvSpPr>
        <p:spPr>
          <a:xfrm>
            <a:off x="729450" y="2078875"/>
            <a:ext cx="37560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We will start by exploring openGL with C++.</a:t>
            </a:r>
            <a:endParaRPr/>
          </a:p>
          <a:p>
            <a:pPr marL="457200" lvl="0" indent="-311150" algn="l" rtl="0">
              <a:lnSpc>
                <a:spcPct val="115000"/>
              </a:lnSpc>
              <a:spcBef>
                <a:spcPts val="0"/>
              </a:spcBef>
              <a:spcAft>
                <a:spcPts val="0"/>
              </a:spcAft>
              <a:buSzPts val="1300"/>
              <a:buChar char="●"/>
            </a:pPr>
            <a:r>
              <a:rPr lang="en"/>
              <a:t>And explore some rendering examples and use cases through the labs.</a:t>
            </a:r>
            <a:endParaRPr/>
          </a:p>
          <a:p>
            <a:pPr marL="0" lvl="0" indent="0" algn="l" rtl="0">
              <a:lnSpc>
                <a:spcPct val="115000"/>
              </a:lnSpc>
              <a:spcBef>
                <a:spcPts val="1600"/>
              </a:spcBef>
              <a:spcAft>
                <a:spcPts val="1600"/>
              </a:spcAft>
              <a:buSzPts val="1300"/>
              <a:buNone/>
            </a:pPr>
            <a:r>
              <a:rPr lang="en" b="1"/>
              <a:t>Note: </a:t>
            </a:r>
            <a:r>
              <a:rPr lang="en"/>
              <a:t>OpenGL is a C-API which contains only functions and constants. We will use C++ for convenience and to use helper libraries written in C++.</a:t>
            </a:r>
            <a:endParaRPr/>
          </a:p>
        </p:txBody>
      </p:sp>
      <p:pic>
        <p:nvPicPr>
          <p:cNvPr id="318" name="Google Shape;318;p14"/>
          <p:cNvPicPr preferRelativeResize="0"/>
          <p:nvPr/>
        </p:nvPicPr>
        <p:blipFill rotWithShape="1">
          <a:blip r:embed="rId3">
            <a:alphaModFix/>
          </a:blip>
          <a:srcRect/>
          <a:stretch/>
        </p:blipFill>
        <p:spPr>
          <a:xfrm>
            <a:off x="5872525" y="1684050"/>
            <a:ext cx="2609600" cy="1138725"/>
          </a:xfrm>
          <a:prstGeom prst="rect">
            <a:avLst/>
          </a:prstGeom>
          <a:noFill/>
          <a:ln>
            <a:noFill/>
          </a:ln>
        </p:spPr>
      </p:pic>
      <p:pic>
        <p:nvPicPr>
          <p:cNvPr id="319" name="Google Shape;319;p14"/>
          <p:cNvPicPr preferRelativeResize="0"/>
          <p:nvPr/>
        </p:nvPicPr>
        <p:blipFill rotWithShape="1">
          <a:blip r:embed="rId4">
            <a:alphaModFix/>
          </a:blip>
          <a:srcRect/>
          <a:stretch/>
        </p:blipFill>
        <p:spPr>
          <a:xfrm>
            <a:off x="6458998" y="3043225"/>
            <a:ext cx="1436650" cy="1615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1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Why OpenGL?</a:t>
            </a:r>
            <a:endParaRPr/>
          </a:p>
        </p:txBody>
      </p:sp>
      <p:sp>
        <p:nvSpPr>
          <p:cNvPr id="325" name="Google Shape;325;p1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Ease of use.</a:t>
            </a:r>
            <a:endParaRPr/>
          </a:p>
          <a:p>
            <a:pPr marL="457200" lvl="0" indent="-311150" algn="l" rtl="0">
              <a:lnSpc>
                <a:spcPct val="115000"/>
              </a:lnSpc>
              <a:spcBef>
                <a:spcPts val="0"/>
              </a:spcBef>
              <a:spcAft>
                <a:spcPts val="0"/>
              </a:spcAft>
              <a:buSzPts val="1300"/>
              <a:buChar char="●"/>
            </a:pPr>
            <a:r>
              <a:rPr lang="en"/>
              <a:t>Cross platform:</a:t>
            </a:r>
            <a:endParaRPr/>
          </a:p>
          <a:p>
            <a:pPr marL="914400" lvl="1" indent="-298450" algn="l" rtl="0">
              <a:lnSpc>
                <a:spcPct val="115000"/>
              </a:lnSpc>
              <a:spcBef>
                <a:spcPts val="0"/>
              </a:spcBef>
              <a:spcAft>
                <a:spcPts val="0"/>
              </a:spcAft>
              <a:buSzPts val="1100"/>
              <a:buChar char="○"/>
            </a:pPr>
            <a:r>
              <a:rPr lang="en"/>
              <a:t>Windows</a:t>
            </a:r>
            <a:endParaRPr/>
          </a:p>
          <a:p>
            <a:pPr marL="914400" lvl="1" indent="-298450" algn="l" rtl="0">
              <a:lnSpc>
                <a:spcPct val="115000"/>
              </a:lnSpc>
              <a:spcBef>
                <a:spcPts val="0"/>
              </a:spcBef>
              <a:spcAft>
                <a:spcPts val="0"/>
              </a:spcAft>
              <a:buSzPts val="1100"/>
              <a:buChar char="○"/>
            </a:pPr>
            <a:r>
              <a:rPr lang="en"/>
              <a:t>Linux</a:t>
            </a:r>
            <a:endParaRPr/>
          </a:p>
          <a:p>
            <a:pPr marL="914400" lvl="1" indent="-298450" algn="l" rtl="0">
              <a:lnSpc>
                <a:spcPct val="115000"/>
              </a:lnSpc>
              <a:spcBef>
                <a:spcPts val="0"/>
              </a:spcBef>
              <a:spcAft>
                <a:spcPts val="0"/>
              </a:spcAft>
              <a:buSzPts val="1100"/>
              <a:buChar char="○"/>
            </a:pPr>
            <a:r>
              <a:rPr lang="en"/>
              <a:t>Mac (It was deprecated by Apple in 2018).</a:t>
            </a:r>
            <a:endParaRPr/>
          </a:p>
          <a:p>
            <a:pPr marL="457200" lvl="0" indent="-311150" algn="l" rtl="0">
              <a:lnSpc>
                <a:spcPct val="115000"/>
              </a:lnSpc>
              <a:spcBef>
                <a:spcPts val="0"/>
              </a:spcBef>
              <a:spcAft>
                <a:spcPts val="0"/>
              </a:spcAft>
              <a:buSzPts val="1300"/>
              <a:buChar char="●"/>
            </a:pPr>
            <a:r>
              <a:rPr lang="en"/>
              <a:t>Up-to-date with modern gpu features.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16"/>
          <p:cNvPicPr preferRelativeResize="0"/>
          <p:nvPr/>
        </p:nvPicPr>
        <p:blipFill rotWithShape="1">
          <a:blip r:embed="rId3">
            <a:alphaModFix/>
          </a:blip>
          <a:srcRect/>
          <a:stretch/>
        </p:blipFill>
        <p:spPr>
          <a:xfrm>
            <a:off x="689875" y="152400"/>
            <a:ext cx="7764254" cy="4838701"/>
          </a:xfrm>
          <a:prstGeom prst="rect">
            <a:avLst/>
          </a:prstGeom>
          <a:noFill/>
          <a:ln>
            <a:noFill/>
          </a:ln>
        </p:spPr>
      </p:pic>
      <p:sp>
        <p:nvSpPr>
          <p:cNvPr id="331" name="Google Shape;331;p16"/>
          <p:cNvSpPr/>
          <p:nvPr/>
        </p:nvSpPr>
        <p:spPr>
          <a:xfrm>
            <a:off x="372300" y="2571750"/>
            <a:ext cx="8399400" cy="2247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
                                        </p:tgtEl>
                                        <p:attrNameLst>
                                          <p:attrName>style.visibility</p:attrName>
                                        </p:attrNameLst>
                                      </p:cBhvr>
                                      <p:to>
                                        <p:strVal val="visible"/>
                                      </p:to>
                                    </p:set>
                                    <p:animEffect transition="in" filter="fade">
                                      <p:cBhvr>
                                        <p:cTn id="7" dur="1000"/>
                                        <p:tgtEl>
                                          <p:spTgt spid="3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1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Summary</a:t>
            </a:r>
            <a:endParaRPr/>
          </a:p>
        </p:txBody>
      </p:sp>
      <p:sp>
        <p:nvSpPr>
          <p:cNvPr id="337" name="Google Shape;337;p17"/>
          <p:cNvSpPr txBox="1">
            <a:spLocks noGrp="1"/>
          </p:cNvSpPr>
          <p:nvPr>
            <p:ph type="body" idx="1"/>
          </p:nvPr>
        </p:nvSpPr>
        <p:spPr>
          <a:xfrm>
            <a:off x="729450" y="2078875"/>
            <a:ext cx="37560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OpenGL is a cross-language, cross-platform </a:t>
            </a:r>
            <a:r>
              <a:rPr lang="en" b="1"/>
              <a:t>application programming interface (API) </a:t>
            </a:r>
            <a:r>
              <a:rPr lang="en"/>
              <a:t>for rendering 2D and 3D vector graphics.</a:t>
            </a:r>
            <a:endParaRPr/>
          </a:p>
          <a:p>
            <a:pPr marL="0" lvl="0" indent="0" algn="l" rtl="0">
              <a:lnSpc>
                <a:spcPct val="115000"/>
              </a:lnSpc>
              <a:spcBef>
                <a:spcPts val="1600"/>
              </a:spcBef>
              <a:spcAft>
                <a:spcPts val="1600"/>
              </a:spcAft>
              <a:buSzPts val="1300"/>
              <a:buNone/>
            </a:pPr>
            <a:r>
              <a:rPr lang="en"/>
              <a:t>The API is typically used to interact with a graphics processing unit (GPU), to achieve hardware-accelerated rendering.</a:t>
            </a:r>
            <a:endParaRPr/>
          </a:p>
        </p:txBody>
      </p:sp>
      <p:pic>
        <p:nvPicPr>
          <p:cNvPr id="338" name="Google Shape;338;p17"/>
          <p:cNvPicPr preferRelativeResize="0"/>
          <p:nvPr/>
        </p:nvPicPr>
        <p:blipFill rotWithShape="1">
          <a:blip r:embed="rId3">
            <a:alphaModFix/>
          </a:blip>
          <a:srcRect/>
          <a:stretch/>
        </p:blipFill>
        <p:spPr>
          <a:xfrm>
            <a:off x="5808550" y="2448425"/>
            <a:ext cx="2609600" cy="1138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8"/>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a:t>TOOLS WE NEED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1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CMake</a:t>
            </a:r>
            <a:endParaRPr/>
          </a:p>
        </p:txBody>
      </p:sp>
      <p:sp>
        <p:nvSpPr>
          <p:cNvPr id="349" name="Google Shape;349;p19"/>
          <p:cNvSpPr txBox="1">
            <a:spLocks noGrp="1"/>
          </p:cNvSpPr>
          <p:nvPr>
            <p:ph type="body" idx="1"/>
          </p:nvPr>
        </p:nvSpPr>
        <p:spPr>
          <a:xfrm>
            <a:off x="729450" y="2078875"/>
            <a:ext cx="3842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CMake is a </a:t>
            </a:r>
            <a:r>
              <a:rPr lang="en" b="1"/>
              <a:t>cross-platform </a:t>
            </a:r>
            <a:r>
              <a:rPr lang="en"/>
              <a:t>free and open-source software tool for </a:t>
            </a:r>
            <a:r>
              <a:rPr lang="en" b="1"/>
              <a:t>managing the build process</a:t>
            </a:r>
            <a:r>
              <a:rPr lang="en"/>
              <a:t> of software using a </a:t>
            </a:r>
            <a:r>
              <a:rPr lang="en" b="1"/>
              <a:t>compiler-independent</a:t>
            </a:r>
            <a:r>
              <a:rPr lang="en"/>
              <a:t> method.</a:t>
            </a:r>
            <a:endParaRPr/>
          </a:p>
          <a:p>
            <a:pPr marL="0" lvl="0" indent="0" algn="l" rtl="0">
              <a:lnSpc>
                <a:spcPct val="115000"/>
              </a:lnSpc>
              <a:spcBef>
                <a:spcPts val="1600"/>
              </a:spcBef>
              <a:spcAft>
                <a:spcPts val="0"/>
              </a:spcAft>
              <a:buSzPts val="1300"/>
              <a:buNone/>
            </a:pPr>
            <a:r>
              <a:rPr lang="en"/>
              <a:t>Link: </a:t>
            </a:r>
            <a:r>
              <a:rPr lang="en" u="sng">
                <a:solidFill>
                  <a:schemeClr val="hlink"/>
                </a:solidFill>
                <a:hlinkClick r:id="rId3"/>
              </a:rPr>
              <a:t>https://cmake.org/</a:t>
            </a:r>
            <a:endParaRPr/>
          </a:p>
          <a:p>
            <a:pPr marL="0" lvl="0" indent="0" algn="l" rtl="0">
              <a:lnSpc>
                <a:spcPct val="115000"/>
              </a:lnSpc>
              <a:spcBef>
                <a:spcPts val="1600"/>
              </a:spcBef>
              <a:spcAft>
                <a:spcPts val="1600"/>
              </a:spcAft>
              <a:buSzPts val="1300"/>
              <a:buNone/>
            </a:pPr>
            <a:r>
              <a:rPr lang="en"/>
              <a:t>Version: 3.17+</a:t>
            </a:r>
            <a:endParaRPr/>
          </a:p>
        </p:txBody>
      </p:sp>
      <p:pic>
        <p:nvPicPr>
          <p:cNvPr id="350" name="Google Shape;350;p19"/>
          <p:cNvPicPr preferRelativeResize="0"/>
          <p:nvPr/>
        </p:nvPicPr>
        <p:blipFill rotWithShape="1">
          <a:blip r:embed="rId4">
            <a:alphaModFix/>
          </a:blip>
          <a:srcRect/>
          <a:stretch/>
        </p:blipFill>
        <p:spPr>
          <a:xfrm>
            <a:off x="4713525" y="2104525"/>
            <a:ext cx="3905250" cy="2209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Teaching Assistants</a:t>
            </a:r>
            <a:endParaRPr/>
          </a:p>
        </p:txBody>
      </p:sp>
      <p:sp>
        <p:nvSpPr>
          <p:cNvPr id="93" name="Google Shape;93;p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Yahia Zakaria</a:t>
            </a:r>
            <a:endParaRPr/>
          </a:p>
          <a:p>
            <a:pPr marL="914400" lvl="1" indent="-298450" algn="l" rtl="0">
              <a:lnSpc>
                <a:spcPct val="115000"/>
              </a:lnSpc>
              <a:spcBef>
                <a:spcPts val="0"/>
              </a:spcBef>
              <a:spcAft>
                <a:spcPts val="0"/>
              </a:spcAft>
              <a:buSzPts val="1100"/>
              <a:buChar char="○"/>
            </a:pPr>
            <a:r>
              <a:rPr lang="en"/>
              <a:t>Email: </a:t>
            </a:r>
            <a:r>
              <a:rPr lang="en" u="sng">
                <a:solidFill>
                  <a:schemeClr val="hlink"/>
                </a:solidFill>
                <a:hlinkClick r:id="rId3"/>
              </a:rPr>
              <a:t>yahiazakaria13@gmail.com</a:t>
            </a:r>
            <a:endParaRPr/>
          </a:p>
          <a:p>
            <a:pPr marL="914400" lvl="1" indent="-298450" algn="l" rtl="0">
              <a:lnSpc>
                <a:spcPct val="115000"/>
              </a:lnSpc>
              <a:spcBef>
                <a:spcPts val="0"/>
              </a:spcBef>
              <a:spcAft>
                <a:spcPts val="0"/>
              </a:spcAft>
              <a:buSzPts val="1100"/>
              <a:buChar char="○"/>
            </a:pPr>
            <a:r>
              <a:rPr lang="en"/>
              <a:t>Alternative Email: </a:t>
            </a:r>
            <a:r>
              <a:rPr lang="en" sz="1050" u="sng">
                <a:solidFill>
                  <a:schemeClr val="hlink"/>
                </a:solidFill>
                <a:highlight>
                  <a:srgbClr val="FFFFFF"/>
                </a:highlight>
                <a:latin typeface="Roboto"/>
                <a:ea typeface="Roboto"/>
                <a:cs typeface="Roboto"/>
                <a:sym typeface="Roboto"/>
                <a:hlinkClick r:id="rId4"/>
              </a:rPr>
              <a:t>yzetman@eng.cu.edu.eg</a:t>
            </a:r>
            <a:r>
              <a:rPr lang="en" sz="1050">
                <a:solidFill>
                  <a:srgbClr val="5F6368"/>
                </a:solidFill>
                <a:highlight>
                  <a:srgbClr val="FFFFFF"/>
                </a:highlight>
                <a:latin typeface="Roboto"/>
                <a:ea typeface="Roboto"/>
                <a:cs typeface="Roboto"/>
                <a:sym typeface="Roboto"/>
              </a:rPr>
              <a:t> (checked less regularly)</a:t>
            </a:r>
            <a:endParaRPr/>
          </a:p>
          <a:p>
            <a:pPr marL="914400" lvl="1" indent="-298450" algn="l" rtl="0">
              <a:lnSpc>
                <a:spcPct val="115000"/>
              </a:lnSpc>
              <a:spcBef>
                <a:spcPts val="0"/>
              </a:spcBef>
              <a:spcAft>
                <a:spcPts val="0"/>
              </a:spcAft>
              <a:buSzPts val="1100"/>
              <a:buChar char="○"/>
            </a:pPr>
            <a:r>
              <a:rPr lang="en"/>
              <a:t>Office Hours:</a:t>
            </a:r>
            <a:endParaRPr/>
          </a:p>
          <a:p>
            <a:pPr marL="1371600" lvl="2" indent="-298450" algn="l" rtl="0">
              <a:lnSpc>
                <a:spcPct val="115000"/>
              </a:lnSpc>
              <a:spcBef>
                <a:spcPts val="0"/>
              </a:spcBef>
              <a:spcAft>
                <a:spcPts val="0"/>
              </a:spcAft>
              <a:buSzPts val="1100"/>
              <a:buChar char="■"/>
            </a:pPr>
            <a:r>
              <a:rPr lang="en"/>
              <a:t>Tuesday 12-2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20"/>
          <p:cNvSpPr/>
          <p:nvPr/>
        </p:nvSpPr>
        <p:spPr>
          <a:xfrm>
            <a:off x="6028750" y="430500"/>
            <a:ext cx="1471500" cy="4282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20"/>
          <p:cNvSpPr/>
          <p:nvPr/>
        </p:nvSpPr>
        <p:spPr>
          <a:xfrm>
            <a:off x="3777025" y="417375"/>
            <a:ext cx="1471500" cy="4282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57" name="Google Shape;357;p20"/>
          <p:cNvPicPr preferRelativeResize="0"/>
          <p:nvPr/>
        </p:nvPicPr>
        <p:blipFill rotWithShape="1">
          <a:blip r:embed="rId3">
            <a:alphaModFix/>
          </a:blip>
          <a:srcRect/>
          <a:stretch/>
        </p:blipFill>
        <p:spPr>
          <a:xfrm>
            <a:off x="1737975" y="2109500"/>
            <a:ext cx="1633800" cy="924500"/>
          </a:xfrm>
          <a:prstGeom prst="rect">
            <a:avLst/>
          </a:prstGeom>
          <a:noFill/>
          <a:ln>
            <a:noFill/>
          </a:ln>
        </p:spPr>
      </p:pic>
      <p:grpSp>
        <p:nvGrpSpPr>
          <p:cNvPr id="358" name="Google Shape;358;p20"/>
          <p:cNvGrpSpPr/>
          <p:nvPr/>
        </p:nvGrpSpPr>
        <p:grpSpPr>
          <a:xfrm>
            <a:off x="613825" y="820950"/>
            <a:ext cx="743625" cy="820775"/>
            <a:chOff x="1165700" y="1047100"/>
            <a:chExt cx="743625" cy="820775"/>
          </a:xfrm>
        </p:grpSpPr>
        <p:sp>
          <p:nvSpPr>
            <p:cNvPr id="359" name="Google Shape;359;p20"/>
            <p:cNvSpPr/>
            <p:nvPr/>
          </p:nvSpPr>
          <p:spPr>
            <a:xfrm>
              <a:off x="1456925" y="1327275"/>
              <a:ext cx="452400" cy="540600"/>
            </a:xfrm>
            <a:prstGeom prst="foldedCorner">
              <a:avLst>
                <a:gd name="adj" fmla="val 43888"/>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20"/>
            <p:cNvSpPr/>
            <p:nvPr/>
          </p:nvSpPr>
          <p:spPr>
            <a:xfrm>
              <a:off x="1311313" y="1187188"/>
              <a:ext cx="452400" cy="540600"/>
            </a:xfrm>
            <a:prstGeom prst="foldedCorner">
              <a:avLst>
                <a:gd name="adj" fmla="val 43888"/>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20"/>
            <p:cNvSpPr/>
            <p:nvPr/>
          </p:nvSpPr>
          <p:spPr>
            <a:xfrm>
              <a:off x="1165700" y="1047100"/>
              <a:ext cx="452400" cy="540600"/>
            </a:xfrm>
            <a:prstGeom prst="foldedCorner">
              <a:avLst>
                <a:gd name="adj" fmla="val 43888"/>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2" name="Google Shape;362;p20"/>
          <p:cNvSpPr txBox="1"/>
          <p:nvPr/>
        </p:nvSpPr>
        <p:spPr>
          <a:xfrm>
            <a:off x="279288" y="1749550"/>
            <a:ext cx="14127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C++ Code Files</a:t>
            </a:r>
            <a:endParaRPr sz="1300" b="1" i="0" u="none" strike="noStrike" cap="none">
              <a:solidFill>
                <a:schemeClr val="accent1"/>
              </a:solidFill>
              <a:latin typeface="Lato"/>
              <a:ea typeface="Lato"/>
              <a:cs typeface="Lato"/>
              <a:sym typeface="Lato"/>
            </a:endParaRPr>
          </a:p>
        </p:txBody>
      </p:sp>
      <p:pic>
        <p:nvPicPr>
          <p:cNvPr id="363" name="Google Shape;363;p20"/>
          <p:cNvPicPr preferRelativeResize="0"/>
          <p:nvPr/>
        </p:nvPicPr>
        <p:blipFill rotWithShape="1">
          <a:blip r:embed="rId3">
            <a:alphaModFix/>
          </a:blip>
          <a:srcRect/>
          <a:stretch/>
        </p:blipFill>
        <p:spPr>
          <a:xfrm>
            <a:off x="347313" y="3158525"/>
            <a:ext cx="1276675" cy="722425"/>
          </a:xfrm>
          <a:prstGeom prst="rect">
            <a:avLst/>
          </a:prstGeom>
          <a:noFill/>
          <a:ln>
            <a:noFill/>
          </a:ln>
        </p:spPr>
      </p:pic>
      <p:sp>
        <p:nvSpPr>
          <p:cNvPr id="364" name="Google Shape;364;p20"/>
          <p:cNvSpPr txBox="1"/>
          <p:nvPr/>
        </p:nvSpPr>
        <p:spPr>
          <a:xfrm>
            <a:off x="279300" y="3880950"/>
            <a:ext cx="14127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CMakeLists.txt</a:t>
            </a:r>
            <a:endParaRPr sz="1300" b="1" i="0" u="none" strike="noStrike" cap="none">
              <a:solidFill>
                <a:schemeClr val="accent1"/>
              </a:solidFill>
              <a:latin typeface="Lato"/>
              <a:ea typeface="Lato"/>
              <a:cs typeface="Lato"/>
              <a:sym typeface="Lato"/>
            </a:endParaRPr>
          </a:p>
        </p:txBody>
      </p:sp>
      <p:sp>
        <p:nvSpPr>
          <p:cNvPr id="365" name="Google Shape;365;p20"/>
          <p:cNvSpPr txBox="1"/>
          <p:nvPr/>
        </p:nvSpPr>
        <p:spPr>
          <a:xfrm>
            <a:off x="1848525" y="3275625"/>
            <a:ext cx="14127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CMake</a:t>
            </a:r>
            <a:endParaRPr sz="1300" b="1" i="0" u="none" strike="noStrike" cap="none">
              <a:solidFill>
                <a:schemeClr val="accent1"/>
              </a:solidFill>
              <a:latin typeface="Lato"/>
              <a:ea typeface="Lato"/>
              <a:cs typeface="Lato"/>
              <a:sym typeface="Lato"/>
            </a:endParaRPr>
          </a:p>
        </p:txBody>
      </p:sp>
      <p:sp>
        <p:nvSpPr>
          <p:cNvPr id="366" name="Google Shape;366;p20"/>
          <p:cNvSpPr/>
          <p:nvPr/>
        </p:nvSpPr>
        <p:spPr>
          <a:xfrm>
            <a:off x="4305700" y="1128138"/>
            <a:ext cx="511200" cy="511200"/>
          </a:xfrm>
          <a:prstGeom prst="cube">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20"/>
          <p:cNvSpPr/>
          <p:nvPr/>
        </p:nvSpPr>
        <p:spPr>
          <a:xfrm>
            <a:off x="4305700" y="2316138"/>
            <a:ext cx="511200" cy="511200"/>
          </a:xfrm>
          <a:prstGeom prst="cube">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20"/>
          <p:cNvSpPr/>
          <p:nvPr/>
        </p:nvSpPr>
        <p:spPr>
          <a:xfrm>
            <a:off x="4305700" y="3504138"/>
            <a:ext cx="511200" cy="511200"/>
          </a:xfrm>
          <a:prstGeom prst="cube">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20"/>
          <p:cNvSpPr txBox="1"/>
          <p:nvPr/>
        </p:nvSpPr>
        <p:spPr>
          <a:xfrm>
            <a:off x="3723951" y="1604650"/>
            <a:ext cx="15438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Visual Studio .sln</a:t>
            </a:r>
            <a:endParaRPr sz="1300" b="1" i="0" u="none" strike="noStrike" cap="none">
              <a:solidFill>
                <a:schemeClr val="accent1"/>
              </a:solidFill>
              <a:latin typeface="Lato"/>
              <a:ea typeface="Lato"/>
              <a:cs typeface="Lato"/>
              <a:sym typeface="Lato"/>
            </a:endParaRPr>
          </a:p>
        </p:txBody>
      </p:sp>
      <p:sp>
        <p:nvSpPr>
          <p:cNvPr id="370" name="Google Shape;370;p20"/>
          <p:cNvSpPr txBox="1"/>
          <p:nvPr/>
        </p:nvSpPr>
        <p:spPr>
          <a:xfrm>
            <a:off x="3854938" y="2772800"/>
            <a:ext cx="14127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Makefile</a:t>
            </a:r>
            <a:endParaRPr sz="1300" b="1" i="0" u="none" strike="noStrike" cap="none">
              <a:solidFill>
                <a:schemeClr val="accent1"/>
              </a:solidFill>
              <a:latin typeface="Lato"/>
              <a:ea typeface="Lato"/>
              <a:cs typeface="Lato"/>
              <a:sym typeface="Lato"/>
            </a:endParaRPr>
          </a:p>
        </p:txBody>
      </p:sp>
      <p:sp>
        <p:nvSpPr>
          <p:cNvPr id="371" name="Google Shape;371;p20"/>
          <p:cNvSpPr txBox="1"/>
          <p:nvPr/>
        </p:nvSpPr>
        <p:spPr>
          <a:xfrm>
            <a:off x="3854938" y="3940950"/>
            <a:ext cx="14127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Or Whatever...</a:t>
            </a:r>
            <a:endParaRPr sz="1300" b="1" i="0" u="none" strike="noStrike" cap="none">
              <a:solidFill>
                <a:schemeClr val="accent1"/>
              </a:solidFill>
              <a:latin typeface="Lato"/>
              <a:ea typeface="Lato"/>
              <a:cs typeface="Lato"/>
              <a:sym typeface="Lato"/>
            </a:endParaRPr>
          </a:p>
        </p:txBody>
      </p:sp>
      <p:pic>
        <p:nvPicPr>
          <p:cNvPr id="372" name="Google Shape;372;p20"/>
          <p:cNvPicPr preferRelativeResize="0"/>
          <p:nvPr/>
        </p:nvPicPr>
        <p:blipFill rotWithShape="1">
          <a:blip r:embed="rId4">
            <a:alphaModFix/>
          </a:blip>
          <a:srcRect/>
          <a:stretch/>
        </p:blipFill>
        <p:spPr>
          <a:xfrm>
            <a:off x="6432100" y="1002258"/>
            <a:ext cx="664800" cy="687642"/>
          </a:xfrm>
          <a:prstGeom prst="rect">
            <a:avLst/>
          </a:prstGeom>
          <a:noFill/>
          <a:ln>
            <a:noFill/>
          </a:ln>
        </p:spPr>
      </p:pic>
      <p:sp>
        <p:nvSpPr>
          <p:cNvPr id="373" name="Google Shape;373;p20"/>
          <p:cNvSpPr txBox="1"/>
          <p:nvPr/>
        </p:nvSpPr>
        <p:spPr>
          <a:xfrm>
            <a:off x="6310670" y="1549450"/>
            <a:ext cx="8613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MSVC</a:t>
            </a:r>
            <a:endParaRPr sz="1300" b="1" i="0" u="none" strike="noStrike" cap="none">
              <a:solidFill>
                <a:schemeClr val="accent1"/>
              </a:solidFill>
              <a:latin typeface="Lato"/>
              <a:ea typeface="Lato"/>
              <a:cs typeface="Lato"/>
              <a:sym typeface="Lato"/>
            </a:endParaRPr>
          </a:p>
        </p:txBody>
      </p:sp>
      <p:pic>
        <p:nvPicPr>
          <p:cNvPr id="374" name="Google Shape;374;p20"/>
          <p:cNvPicPr preferRelativeResize="0"/>
          <p:nvPr/>
        </p:nvPicPr>
        <p:blipFill rotWithShape="1">
          <a:blip r:embed="rId5">
            <a:alphaModFix/>
          </a:blip>
          <a:srcRect/>
          <a:stretch/>
        </p:blipFill>
        <p:spPr>
          <a:xfrm>
            <a:off x="6408916" y="3427347"/>
            <a:ext cx="664800" cy="664800"/>
          </a:xfrm>
          <a:prstGeom prst="rect">
            <a:avLst/>
          </a:prstGeom>
          <a:noFill/>
          <a:ln>
            <a:noFill/>
          </a:ln>
        </p:spPr>
      </p:pic>
      <p:sp>
        <p:nvSpPr>
          <p:cNvPr id="375" name="Google Shape;375;p20"/>
          <p:cNvSpPr txBox="1"/>
          <p:nvPr/>
        </p:nvSpPr>
        <p:spPr>
          <a:xfrm>
            <a:off x="6310658" y="3940950"/>
            <a:ext cx="8613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Clang</a:t>
            </a:r>
            <a:endParaRPr sz="1300" b="1" i="0" u="none" strike="noStrike" cap="none">
              <a:solidFill>
                <a:schemeClr val="accent1"/>
              </a:solidFill>
              <a:latin typeface="Lato"/>
              <a:ea typeface="Lato"/>
              <a:cs typeface="Lato"/>
              <a:sym typeface="Lato"/>
            </a:endParaRPr>
          </a:p>
        </p:txBody>
      </p:sp>
      <p:pic>
        <p:nvPicPr>
          <p:cNvPr id="376" name="Google Shape;376;p20"/>
          <p:cNvPicPr preferRelativeResize="0"/>
          <p:nvPr/>
        </p:nvPicPr>
        <p:blipFill rotWithShape="1">
          <a:blip r:embed="rId6">
            <a:alphaModFix/>
          </a:blip>
          <a:srcRect/>
          <a:stretch/>
        </p:blipFill>
        <p:spPr>
          <a:xfrm>
            <a:off x="8290774" y="2255463"/>
            <a:ext cx="608699" cy="606333"/>
          </a:xfrm>
          <a:prstGeom prst="rect">
            <a:avLst/>
          </a:prstGeom>
          <a:noFill/>
          <a:ln>
            <a:noFill/>
          </a:ln>
        </p:spPr>
      </p:pic>
      <p:sp>
        <p:nvSpPr>
          <p:cNvPr id="377" name="Google Shape;377;p20"/>
          <p:cNvSpPr txBox="1"/>
          <p:nvPr/>
        </p:nvSpPr>
        <p:spPr>
          <a:xfrm>
            <a:off x="8090376" y="2772800"/>
            <a:ext cx="1009500" cy="4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accent1"/>
                </a:solidFill>
                <a:latin typeface="Lato"/>
                <a:ea typeface="Lato"/>
                <a:cs typeface="Lato"/>
                <a:sym typeface="Lato"/>
              </a:rPr>
              <a:t>Executable</a:t>
            </a:r>
            <a:endParaRPr sz="1300" b="1" i="0" u="none" strike="noStrike" cap="none">
              <a:solidFill>
                <a:schemeClr val="accent1"/>
              </a:solidFill>
              <a:latin typeface="Lato"/>
              <a:ea typeface="Lato"/>
              <a:cs typeface="Lato"/>
              <a:sym typeface="Lato"/>
            </a:endParaRPr>
          </a:p>
        </p:txBody>
      </p:sp>
      <p:sp>
        <p:nvSpPr>
          <p:cNvPr id="378" name="Google Shape;378;p20"/>
          <p:cNvSpPr/>
          <p:nvPr/>
        </p:nvSpPr>
        <p:spPr>
          <a:xfrm>
            <a:off x="725988" y="2298975"/>
            <a:ext cx="519300" cy="5193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20"/>
          <p:cNvSpPr/>
          <p:nvPr/>
        </p:nvSpPr>
        <p:spPr>
          <a:xfrm>
            <a:off x="3191975" y="2337825"/>
            <a:ext cx="388500" cy="441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20"/>
          <p:cNvSpPr/>
          <p:nvPr/>
        </p:nvSpPr>
        <p:spPr>
          <a:xfrm>
            <a:off x="1553550" y="2350950"/>
            <a:ext cx="388500" cy="441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20"/>
          <p:cNvSpPr/>
          <p:nvPr/>
        </p:nvSpPr>
        <p:spPr>
          <a:xfrm>
            <a:off x="5453938" y="2350950"/>
            <a:ext cx="388500" cy="441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82" name="Google Shape;382;p20"/>
          <p:cNvPicPr preferRelativeResize="0"/>
          <p:nvPr/>
        </p:nvPicPr>
        <p:blipFill rotWithShape="1">
          <a:blip r:embed="rId7">
            <a:alphaModFix/>
          </a:blip>
          <a:srcRect/>
          <a:stretch/>
        </p:blipFill>
        <p:spPr>
          <a:xfrm>
            <a:off x="6432102" y="2161636"/>
            <a:ext cx="664799" cy="793989"/>
          </a:xfrm>
          <a:prstGeom prst="rect">
            <a:avLst/>
          </a:prstGeom>
          <a:noFill/>
          <a:ln>
            <a:noFill/>
          </a:ln>
        </p:spPr>
      </p:pic>
      <p:sp>
        <p:nvSpPr>
          <p:cNvPr id="383" name="Google Shape;383;p20"/>
          <p:cNvSpPr/>
          <p:nvPr/>
        </p:nvSpPr>
        <p:spPr>
          <a:xfrm>
            <a:off x="7701250" y="2337825"/>
            <a:ext cx="388500" cy="441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1"/>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solidFill>
                  <a:schemeClr val="dk1"/>
                </a:solidFill>
              </a:rPr>
              <a:t>Using CMake:</a:t>
            </a:r>
            <a:r>
              <a:rPr lang="en"/>
              <a:t> Method 1 - Directly </a:t>
            </a:r>
            <a:r>
              <a:rPr lang="en">
                <a:solidFill>
                  <a:schemeClr val="accent3"/>
                </a:solidFill>
              </a:rPr>
              <a:t>(Unpreferred)</a:t>
            </a:r>
            <a:endParaRPr>
              <a:solidFill>
                <a:schemeClr val="accent3"/>
              </a:solidFill>
            </a:endParaRPr>
          </a:p>
        </p:txBody>
      </p:sp>
      <p:pic>
        <p:nvPicPr>
          <p:cNvPr id="389" name="Google Shape;389;p21"/>
          <p:cNvPicPr preferRelativeResize="0"/>
          <p:nvPr/>
        </p:nvPicPr>
        <p:blipFill rotWithShape="1">
          <a:blip r:embed="rId3">
            <a:alphaModFix/>
          </a:blip>
          <a:srcRect/>
          <a:stretch/>
        </p:blipFill>
        <p:spPr>
          <a:xfrm>
            <a:off x="690025" y="2358475"/>
            <a:ext cx="3423774" cy="1904149"/>
          </a:xfrm>
          <a:prstGeom prst="rect">
            <a:avLst/>
          </a:prstGeom>
          <a:noFill/>
          <a:ln>
            <a:noFill/>
          </a:ln>
        </p:spPr>
      </p:pic>
      <p:pic>
        <p:nvPicPr>
          <p:cNvPr id="390" name="Google Shape;390;p21"/>
          <p:cNvPicPr preferRelativeResize="0"/>
          <p:nvPr/>
        </p:nvPicPr>
        <p:blipFill rotWithShape="1">
          <a:blip r:embed="rId4">
            <a:alphaModFix/>
          </a:blip>
          <a:srcRect/>
          <a:stretch/>
        </p:blipFill>
        <p:spPr>
          <a:xfrm>
            <a:off x="5932874" y="2017300"/>
            <a:ext cx="2406352" cy="2984849"/>
          </a:xfrm>
          <a:prstGeom prst="rect">
            <a:avLst/>
          </a:prstGeom>
          <a:noFill/>
          <a:ln>
            <a:noFill/>
          </a:ln>
        </p:spPr>
      </p:pic>
      <p:sp>
        <p:nvSpPr>
          <p:cNvPr id="391" name="Google Shape;391;p21"/>
          <p:cNvSpPr txBox="1"/>
          <p:nvPr/>
        </p:nvSpPr>
        <p:spPr>
          <a:xfrm>
            <a:off x="4582338" y="3046350"/>
            <a:ext cx="882000" cy="74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200"/>
              <a:buFont typeface="Arial"/>
              <a:buNone/>
            </a:pPr>
            <a:r>
              <a:rPr lang="en" sz="3200" b="1" i="0" u="none" strike="noStrike" cap="none">
                <a:solidFill>
                  <a:schemeClr val="dk1"/>
                </a:solidFill>
                <a:latin typeface="Lato"/>
                <a:ea typeface="Lato"/>
                <a:cs typeface="Lato"/>
                <a:sym typeface="Lato"/>
              </a:rPr>
              <a:t>OR</a:t>
            </a:r>
            <a:endParaRPr sz="3200" b="1" i="0" u="none" strike="noStrike" cap="none">
              <a:solidFill>
                <a:schemeClr val="dk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solidFill>
                  <a:schemeClr val="dk1"/>
                </a:solidFill>
              </a:rPr>
              <a:t>Using CMake:</a:t>
            </a:r>
            <a:r>
              <a:rPr lang="en"/>
              <a:t> Method 2 - Via an IDE</a:t>
            </a:r>
            <a:endParaRPr/>
          </a:p>
        </p:txBody>
      </p:sp>
      <p:sp>
        <p:nvSpPr>
          <p:cNvPr id="397" name="Google Shape;397;p2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AutoNum type="arabicPeriod"/>
            </a:pPr>
            <a:r>
              <a:rPr lang="en"/>
              <a:t>CLion (Student/Teacher edition is free).</a:t>
            </a:r>
            <a:endParaRPr/>
          </a:p>
          <a:p>
            <a:pPr marL="457200" lvl="0" indent="-311150" algn="l" rtl="0">
              <a:lnSpc>
                <a:spcPct val="115000"/>
              </a:lnSpc>
              <a:spcBef>
                <a:spcPts val="0"/>
              </a:spcBef>
              <a:spcAft>
                <a:spcPts val="0"/>
              </a:spcAft>
              <a:buSzPts val="1300"/>
              <a:buAutoNum type="arabicPeriod"/>
            </a:pPr>
            <a:r>
              <a:rPr lang="en"/>
              <a:t>Visual Studio 2017+ (2019 preferred) </a:t>
            </a:r>
            <a:r>
              <a:rPr lang="en" b="1">
                <a:solidFill>
                  <a:schemeClr val="dk1"/>
                </a:solidFill>
              </a:rPr>
              <a:t>[windows only]</a:t>
            </a:r>
            <a:r>
              <a:rPr lang="en"/>
              <a:t> with CMake support installed.</a:t>
            </a:r>
            <a:endParaRPr/>
          </a:p>
          <a:p>
            <a:pPr marL="457200" lvl="0" indent="-311150" algn="l" rtl="0">
              <a:lnSpc>
                <a:spcPct val="115000"/>
              </a:lnSpc>
              <a:spcBef>
                <a:spcPts val="0"/>
              </a:spcBef>
              <a:spcAft>
                <a:spcPts val="0"/>
              </a:spcAft>
              <a:buSzPts val="1300"/>
              <a:buAutoNum type="arabicPeriod"/>
            </a:pPr>
            <a:r>
              <a:rPr lang="en"/>
              <a:t>Visual Studio Code with the following extensions:</a:t>
            </a:r>
            <a:endParaRPr/>
          </a:p>
          <a:p>
            <a:pPr marL="914400" lvl="1" indent="-298450" algn="l" rtl="0">
              <a:lnSpc>
                <a:spcPct val="115000"/>
              </a:lnSpc>
              <a:spcBef>
                <a:spcPts val="0"/>
              </a:spcBef>
              <a:spcAft>
                <a:spcPts val="0"/>
              </a:spcAft>
              <a:buSzPts val="1100"/>
              <a:buAutoNum type="alphaLcPeriod"/>
            </a:pPr>
            <a:r>
              <a:rPr lang="en"/>
              <a:t>C/C++ by Microsoft</a:t>
            </a:r>
            <a:endParaRPr/>
          </a:p>
          <a:p>
            <a:pPr marL="914400" lvl="1" indent="-298450" algn="l" rtl="0">
              <a:lnSpc>
                <a:spcPct val="115000"/>
              </a:lnSpc>
              <a:spcBef>
                <a:spcPts val="0"/>
              </a:spcBef>
              <a:spcAft>
                <a:spcPts val="0"/>
              </a:spcAft>
              <a:buSzPts val="1100"/>
              <a:buAutoNum type="alphaLcPeriod"/>
            </a:pPr>
            <a:r>
              <a:rPr lang="en"/>
              <a:t>CMake by twxs</a:t>
            </a:r>
            <a:endParaRPr/>
          </a:p>
          <a:p>
            <a:pPr marL="914400" lvl="1" indent="-298450" algn="l" rtl="0">
              <a:lnSpc>
                <a:spcPct val="115000"/>
              </a:lnSpc>
              <a:spcBef>
                <a:spcPts val="0"/>
              </a:spcBef>
              <a:spcAft>
                <a:spcPts val="0"/>
              </a:spcAft>
              <a:buSzPts val="1100"/>
              <a:buAutoNum type="alphaLcPeriod"/>
            </a:pPr>
            <a:r>
              <a:rPr lang="en"/>
              <a:t>CMake Tools by Microsoft</a:t>
            </a:r>
            <a:endParaRPr/>
          </a:p>
          <a:p>
            <a:pPr marL="457200" lvl="0" indent="-311150" algn="l" rtl="0">
              <a:lnSpc>
                <a:spcPct val="115000"/>
              </a:lnSpc>
              <a:spcBef>
                <a:spcPts val="0"/>
              </a:spcBef>
              <a:spcAft>
                <a:spcPts val="0"/>
              </a:spcAft>
              <a:buSzPts val="1300"/>
              <a:buAutoNum type="arabicPeriod"/>
            </a:pPr>
            <a:r>
              <a:rPr lang="en" sz="1300"/>
              <a:t>QtCreator.</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Which Compilers can we use?</a:t>
            </a:r>
            <a:endParaRPr/>
          </a:p>
        </p:txBody>
      </p:sp>
      <p:sp>
        <p:nvSpPr>
          <p:cNvPr id="403" name="Google Shape;403;p2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Basically any compiler with C++17 support. This includes:</a:t>
            </a:r>
            <a:endParaRPr/>
          </a:p>
          <a:p>
            <a:pPr marL="457200" lvl="0" indent="-311150" algn="l" rtl="0">
              <a:lnSpc>
                <a:spcPct val="115000"/>
              </a:lnSpc>
              <a:spcBef>
                <a:spcPts val="1600"/>
              </a:spcBef>
              <a:spcAft>
                <a:spcPts val="0"/>
              </a:spcAft>
              <a:buSzPts val="1300"/>
              <a:buChar char="●"/>
            </a:pPr>
            <a:r>
              <a:rPr lang="en"/>
              <a:t>MSVC 19.15 (Comes with Visual Studio 2017 15.8). Newer versions are preferred.</a:t>
            </a:r>
            <a:endParaRPr/>
          </a:p>
          <a:p>
            <a:pPr marL="914400" lvl="1" indent="-298450" algn="l" rtl="0">
              <a:lnSpc>
                <a:spcPct val="115000"/>
              </a:lnSpc>
              <a:spcBef>
                <a:spcPts val="0"/>
              </a:spcBef>
              <a:spcAft>
                <a:spcPts val="0"/>
              </a:spcAft>
              <a:buSzPts val="1100"/>
              <a:buChar char="○"/>
            </a:pPr>
            <a:r>
              <a:rPr lang="en"/>
              <a:t>Note: For Windows only. Can be found on </a:t>
            </a:r>
            <a:r>
              <a:rPr lang="en" u="sng">
                <a:solidFill>
                  <a:schemeClr val="hlink"/>
                </a:solidFill>
                <a:hlinkClick r:id="rId3"/>
              </a:rPr>
              <a:t>https://visualstudio.microsoft.com/</a:t>
            </a:r>
            <a:endParaRPr/>
          </a:p>
          <a:p>
            <a:pPr marL="457200" lvl="0" indent="-311150" algn="l" rtl="0">
              <a:lnSpc>
                <a:spcPct val="115000"/>
              </a:lnSpc>
              <a:spcBef>
                <a:spcPts val="0"/>
              </a:spcBef>
              <a:spcAft>
                <a:spcPts val="0"/>
              </a:spcAft>
              <a:buSzPts val="1300"/>
              <a:buChar char="●"/>
            </a:pPr>
            <a:r>
              <a:rPr lang="en"/>
              <a:t>GCC 10+</a:t>
            </a:r>
            <a:endParaRPr/>
          </a:p>
          <a:p>
            <a:pPr marL="914400" lvl="1" indent="-298450" algn="l" rtl="0">
              <a:lnSpc>
                <a:spcPct val="115000"/>
              </a:lnSpc>
              <a:spcBef>
                <a:spcPts val="0"/>
              </a:spcBef>
              <a:spcAft>
                <a:spcPts val="0"/>
              </a:spcAft>
              <a:buSzPts val="1100"/>
              <a:buChar char="○"/>
            </a:pPr>
            <a:r>
              <a:rPr lang="en"/>
              <a:t>For windows, you can find it on </a:t>
            </a:r>
            <a:r>
              <a:rPr lang="en" u="sng">
                <a:solidFill>
                  <a:schemeClr val="hlink"/>
                </a:solidFill>
                <a:hlinkClick r:id="rId4"/>
              </a:rPr>
              <a:t>WinLibs.com</a:t>
            </a:r>
            <a:endParaRPr/>
          </a:p>
          <a:p>
            <a:pPr marL="914400" lvl="1" indent="-298450" algn="l" rtl="0">
              <a:lnSpc>
                <a:spcPct val="115000"/>
              </a:lnSpc>
              <a:spcBef>
                <a:spcPts val="0"/>
              </a:spcBef>
              <a:spcAft>
                <a:spcPts val="0"/>
              </a:spcAft>
              <a:buSzPts val="1100"/>
              <a:buChar char="○"/>
            </a:pPr>
            <a:r>
              <a:rPr lang="en"/>
              <a:t>For linux, it can be installed using the </a:t>
            </a:r>
            <a:r>
              <a:rPr lang="en" b="1"/>
              <a:t>apt-get</a:t>
            </a:r>
            <a:r>
              <a:rPr lang="en"/>
              <a:t> command.</a:t>
            </a:r>
            <a:endParaRPr/>
          </a:p>
          <a:p>
            <a:pPr marL="457200" lvl="0" indent="-311150" algn="l" rtl="0">
              <a:lnSpc>
                <a:spcPct val="115000"/>
              </a:lnSpc>
              <a:spcBef>
                <a:spcPts val="0"/>
              </a:spcBef>
              <a:spcAft>
                <a:spcPts val="0"/>
              </a:spcAft>
              <a:buSzPts val="1300"/>
              <a:buChar char="●"/>
            </a:pPr>
            <a:r>
              <a:rPr lang="en"/>
              <a:t>Clang 5+</a:t>
            </a:r>
            <a:endParaRPr/>
          </a:p>
          <a:p>
            <a:pPr marL="914400" lvl="1" indent="-298450" algn="l" rtl="0">
              <a:lnSpc>
                <a:spcPct val="115000"/>
              </a:lnSpc>
              <a:spcBef>
                <a:spcPts val="0"/>
              </a:spcBef>
              <a:spcAft>
                <a:spcPts val="0"/>
              </a:spcAft>
              <a:buSzPts val="1100"/>
              <a:buChar char="○"/>
            </a:pPr>
            <a:r>
              <a:rPr lang="en"/>
              <a:t>Can be installed as part of </a:t>
            </a:r>
            <a:r>
              <a:rPr lang="en" u="sng">
                <a:solidFill>
                  <a:schemeClr val="hlink"/>
                </a:solidFill>
                <a:hlinkClick r:id="rId5"/>
              </a:rPr>
              <a:t>LLVM</a:t>
            </a:r>
            <a:r>
              <a:rPr lang="en"/>
              <a:t> or alongside GCC from </a:t>
            </a:r>
            <a:r>
              <a:rPr lang="en" u="sng">
                <a:solidFill>
                  <a:schemeClr val="accent5"/>
                </a:solidFill>
                <a:hlinkClick r:id="rId4">
                  <a:extLst>
                    <a:ext uri="{A12FA001-AC4F-418D-AE19-62706E023703}">
                      <ahyp:hlinkClr xmlns:ahyp="http://schemas.microsoft.com/office/drawing/2018/hyperlinkcolor" val="tx"/>
                    </a:ext>
                  </a:extLst>
                </a:hlinkClick>
              </a:rPr>
              <a:t>WinLibs.com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2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What else do we need?</a:t>
            </a:r>
            <a:endParaRPr/>
          </a:p>
        </p:txBody>
      </p:sp>
      <p:sp>
        <p:nvSpPr>
          <p:cNvPr id="409" name="Google Shape;409;p2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All the needed libraries will be supplied with lab examples.</a:t>
            </a:r>
            <a:endParaRPr/>
          </a:p>
          <a:p>
            <a:pPr marL="457200" lvl="0" indent="-311150" algn="l" rtl="0">
              <a:lnSpc>
                <a:spcPct val="115000"/>
              </a:lnSpc>
              <a:spcBef>
                <a:spcPts val="0"/>
              </a:spcBef>
              <a:spcAft>
                <a:spcPts val="0"/>
              </a:spcAft>
              <a:buSzPts val="1300"/>
              <a:buChar char="●"/>
            </a:pPr>
            <a:r>
              <a:rPr lang="en"/>
              <a:t>Make sure that your gpu driver is up to date.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2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Optional (Recommended) Tools</a:t>
            </a:r>
            <a:endParaRPr/>
          </a:p>
        </p:txBody>
      </p:sp>
      <p:sp>
        <p:nvSpPr>
          <p:cNvPr id="415" name="Google Shape;415;p2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An extension for the </a:t>
            </a:r>
            <a:r>
              <a:rPr lang="en" b="1"/>
              <a:t>GLSL </a:t>
            </a:r>
            <a:r>
              <a:rPr lang="en"/>
              <a:t>language:</a:t>
            </a:r>
            <a:endParaRPr/>
          </a:p>
          <a:p>
            <a:pPr marL="914400" lvl="1" indent="-298450" algn="l" rtl="0">
              <a:lnSpc>
                <a:spcPct val="115000"/>
              </a:lnSpc>
              <a:spcBef>
                <a:spcPts val="0"/>
              </a:spcBef>
              <a:spcAft>
                <a:spcPts val="0"/>
              </a:spcAft>
              <a:buSzPts val="1100"/>
              <a:buChar char="○"/>
            </a:pPr>
            <a:r>
              <a:rPr lang="en"/>
              <a:t>Visual Studio: </a:t>
            </a:r>
            <a:r>
              <a:rPr lang="en" b="1"/>
              <a:t>GLSL language integration</a:t>
            </a:r>
            <a:r>
              <a:rPr lang="en"/>
              <a:t> by </a:t>
            </a:r>
            <a:r>
              <a:rPr lang="en" b="1"/>
              <a:t>Daniel Scherzer.</a:t>
            </a:r>
            <a:endParaRPr b="1"/>
          </a:p>
          <a:p>
            <a:pPr marL="914400" lvl="1" indent="-298450" algn="l" rtl="0">
              <a:lnSpc>
                <a:spcPct val="115000"/>
              </a:lnSpc>
              <a:spcBef>
                <a:spcPts val="0"/>
              </a:spcBef>
              <a:spcAft>
                <a:spcPts val="0"/>
              </a:spcAft>
              <a:buSzPts val="1100"/>
              <a:buChar char="○"/>
            </a:pPr>
            <a:r>
              <a:rPr lang="en"/>
              <a:t>Visual Studio Code: </a:t>
            </a:r>
            <a:r>
              <a:rPr lang="en" b="1"/>
              <a:t>Shader languages support for VS Code</a:t>
            </a:r>
            <a:r>
              <a:rPr lang="en"/>
              <a:t> by </a:t>
            </a:r>
            <a:r>
              <a:rPr lang="en" b="1"/>
              <a:t>slevesque.</a:t>
            </a:r>
            <a:endParaRPr b="1"/>
          </a:p>
          <a:p>
            <a:pPr marL="914400" lvl="1" indent="-298450" algn="l" rtl="0">
              <a:lnSpc>
                <a:spcPct val="115000"/>
              </a:lnSpc>
              <a:spcBef>
                <a:spcPts val="0"/>
              </a:spcBef>
              <a:spcAft>
                <a:spcPts val="0"/>
              </a:spcAft>
              <a:buSzPts val="1100"/>
              <a:buChar char="○"/>
            </a:pPr>
            <a:r>
              <a:rPr lang="en"/>
              <a:t> CLion: </a:t>
            </a:r>
            <a:r>
              <a:rPr lang="en" b="1"/>
              <a:t>GLSL Support</a:t>
            </a:r>
            <a:r>
              <a:rPr lang="en"/>
              <a:t> plugin.</a:t>
            </a:r>
            <a:endParaRPr/>
          </a:p>
          <a:p>
            <a:pPr marL="457200" lvl="0" indent="-311150" algn="l" rtl="0">
              <a:lnSpc>
                <a:spcPct val="115000"/>
              </a:lnSpc>
              <a:spcBef>
                <a:spcPts val="0"/>
              </a:spcBef>
              <a:spcAft>
                <a:spcPts val="0"/>
              </a:spcAft>
              <a:buSzPts val="1300"/>
              <a:buChar char="●"/>
            </a:pPr>
            <a:r>
              <a:rPr lang="en" u="sng">
                <a:solidFill>
                  <a:schemeClr val="hlink"/>
                </a:solidFill>
                <a:hlinkClick r:id="rId3"/>
              </a:rPr>
              <a:t>RenderDoc</a:t>
            </a:r>
            <a:r>
              <a:rPr lang="en"/>
              <a:t> for debugging OpenGL state and api calls.</a:t>
            </a:r>
            <a:endParaRPr/>
          </a:p>
          <a:p>
            <a:pPr marL="457200" lvl="0" indent="-311150" algn="l" rtl="0">
              <a:lnSpc>
                <a:spcPct val="115000"/>
              </a:lnSpc>
              <a:spcBef>
                <a:spcPts val="0"/>
              </a:spcBef>
              <a:spcAft>
                <a:spcPts val="0"/>
              </a:spcAft>
              <a:buSzPts val="1300"/>
              <a:buChar char="●"/>
            </a:pPr>
            <a:r>
              <a:rPr lang="en"/>
              <a:t>You can find other debugging tools on: </a:t>
            </a:r>
            <a:r>
              <a:rPr lang="en" u="sng">
                <a:solidFill>
                  <a:schemeClr val="hlink"/>
                </a:solidFill>
                <a:hlinkClick r:id="rId4"/>
              </a:rPr>
              <a:t>https://www.khronos.org/opengl/wiki/Debugging_Tools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CMake Helping Material</a:t>
            </a:r>
            <a:endParaRPr/>
          </a:p>
        </p:txBody>
      </p:sp>
      <p:sp>
        <p:nvSpPr>
          <p:cNvPr id="421" name="Google Shape;421;p2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u="sng">
                <a:solidFill>
                  <a:schemeClr val="hlink"/>
                </a:solidFill>
                <a:hlinkClick r:id="rId3"/>
              </a:rPr>
              <a:t>CMake Projects in Visual Studio</a:t>
            </a:r>
            <a:endParaRPr/>
          </a:p>
          <a:p>
            <a:pPr marL="457200" lvl="0" indent="-311150" algn="l" rtl="0">
              <a:lnSpc>
                <a:spcPct val="115000"/>
              </a:lnSpc>
              <a:spcBef>
                <a:spcPts val="0"/>
              </a:spcBef>
              <a:spcAft>
                <a:spcPts val="0"/>
              </a:spcAft>
              <a:buSzPts val="1300"/>
              <a:buChar char="●"/>
            </a:pPr>
            <a:r>
              <a:rPr lang="en" u="sng">
                <a:solidFill>
                  <a:schemeClr val="hlink"/>
                </a:solidFill>
                <a:hlinkClick r:id="rId4"/>
              </a:rPr>
              <a:t>CMake Tools for Visual Studio Code</a:t>
            </a:r>
            <a:endParaRPr/>
          </a:p>
          <a:p>
            <a:pPr marL="457200" lvl="0" indent="-311150" algn="l" rtl="0">
              <a:lnSpc>
                <a:spcPct val="115000"/>
              </a:lnSpc>
              <a:spcBef>
                <a:spcPts val="0"/>
              </a:spcBef>
              <a:spcAft>
                <a:spcPts val="0"/>
              </a:spcAft>
              <a:buSzPts val="1300"/>
              <a:buChar char="●"/>
            </a:pPr>
            <a:r>
              <a:rPr lang="en" u="sng">
                <a:solidFill>
                  <a:schemeClr val="hlink"/>
                </a:solidFill>
                <a:hlinkClick r:id="rId5"/>
              </a:rPr>
              <a:t>CMake Projects in CLion</a:t>
            </a:r>
            <a:endParaRPr/>
          </a:p>
          <a:p>
            <a:pPr marL="457200" lvl="0" indent="-311150" algn="l" rtl="0">
              <a:lnSpc>
                <a:spcPct val="115000"/>
              </a:lnSpc>
              <a:spcBef>
                <a:spcPts val="0"/>
              </a:spcBef>
              <a:spcAft>
                <a:spcPts val="0"/>
              </a:spcAft>
              <a:buSzPts val="1300"/>
              <a:buChar char="●"/>
            </a:pPr>
            <a:r>
              <a:rPr lang="en" u="sng">
                <a:solidFill>
                  <a:schemeClr val="hlink"/>
                </a:solidFill>
                <a:hlinkClick r:id="rId6"/>
              </a:rPr>
              <a:t>CMake Projects in QtCreator</a:t>
            </a:r>
            <a:endParaRPr/>
          </a:p>
          <a:p>
            <a:pPr marL="457200" lvl="0" indent="-311150" algn="l" rtl="0">
              <a:lnSpc>
                <a:spcPct val="115000"/>
              </a:lnSpc>
              <a:spcBef>
                <a:spcPts val="0"/>
              </a:spcBef>
              <a:spcAft>
                <a:spcPts val="0"/>
              </a:spcAft>
              <a:buSzPts val="1300"/>
              <a:buChar char="●"/>
            </a:pPr>
            <a:r>
              <a:rPr lang="en" u="sng">
                <a:solidFill>
                  <a:schemeClr val="hlink"/>
                </a:solidFill>
                <a:hlinkClick r:id="rId7"/>
              </a:rPr>
              <a:t>CMake Tutorial</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2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Game engine</a:t>
            </a:r>
            <a:endParaRPr/>
          </a:p>
        </p:txBody>
      </p:sp>
      <p:sp>
        <p:nvSpPr>
          <p:cNvPr id="427" name="Google Shape;427;p27"/>
          <p:cNvSpPr txBox="1">
            <a:spLocks noGrp="1"/>
          </p:cNvSpPr>
          <p:nvPr>
            <p:ph type="body" idx="1"/>
          </p:nvPr>
        </p:nvSpPr>
        <p:spPr>
          <a:xfrm>
            <a:off x="729450" y="2078875"/>
            <a:ext cx="38763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Then we will implement what we learned in a simple game-engine and create a game with 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2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GPUs and drawing</a:t>
            </a:r>
            <a:endParaRPr/>
          </a:p>
        </p:txBody>
      </p:sp>
      <p:sp>
        <p:nvSpPr>
          <p:cNvPr id="433" name="Google Shape;433;p28"/>
          <p:cNvSpPr txBox="1">
            <a:spLocks noGrp="1"/>
          </p:cNvSpPr>
          <p:nvPr>
            <p:ph type="body" idx="1"/>
          </p:nvPr>
        </p:nvSpPr>
        <p:spPr>
          <a:xfrm>
            <a:off x="729450" y="2078875"/>
            <a:ext cx="28716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b="1" dirty="0"/>
              <a:t>Shaders </a:t>
            </a:r>
            <a:r>
              <a:rPr lang="en" dirty="0"/>
              <a:t>are simple programs that describe the traits of either a vertex or a pixel.</a:t>
            </a:r>
            <a:endParaRPr dirty="0"/>
          </a:p>
          <a:p>
            <a:pPr marL="0" lvl="0" indent="0" algn="l" rtl="0">
              <a:lnSpc>
                <a:spcPct val="115000"/>
              </a:lnSpc>
              <a:spcBef>
                <a:spcPts val="1600"/>
              </a:spcBef>
              <a:spcAft>
                <a:spcPts val="1600"/>
              </a:spcAft>
              <a:buSzPts val="1300"/>
              <a:buNone/>
            </a:pPr>
            <a:r>
              <a:rPr lang="en" b="1" dirty="0"/>
              <a:t>Vertex shaders</a:t>
            </a:r>
            <a:r>
              <a:rPr lang="en" dirty="0"/>
              <a:t> describe the attributes (position, texture coordinates, colors, etc.) of a vertex, while </a:t>
            </a:r>
            <a:r>
              <a:rPr lang="en" b="1" dirty="0"/>
              <a:t>fragment shaders</a:t>
            </a:r>
            <a:r>
              <a:rPr lang="en" dirty="0"/>
              <a:t> describe the traits (color, z-depth and alpha value) of a pixel (or a pixel fragment to be more precise).</a:t>
            </a:r>
            <a:endParaRPr dirty="0"/>
          </a:p>
        </p:txBody>
      </p:sp>
      <p:pic>
        <p:nvPicPr>
          <p:cNvPr id="434" name="Google Shape;434;p28"/>
          <p:cNvPicPr preferRelativeResize="0"/>
          <p:nvPr/>
        </p:nvPicPr>
        <p:blipFill rotWithShape="1">
          <a:blip r:embed="rId3">
            <a:alphaModFix/>
          </a:blip>
          <a:srcRect/>
          <a:stretch/>
        </p:blipFill>
        <p:spPr>
          <a:xfrm>
            <a:off x="3656901" y="1889030"/>
            <a:ext cx="5395124" cy="2202600"/>
          </a:xfrm>
          <a:prstGeom prst="rect">
            <a:avLst/>
          </a:prstGeom>
          <a:noFill/>
          <a:ln>
            <a:noFill/>
          </a:ln>
        </p:spPr>
      </p:pic>
      <p:sp>
        <p:nvSpPr>
          <p:cNvPr id="435" name="Google Shape;435;p28"/>
          <p:cNvSpPr txBox="1"/>
          <p:nvPr/>
        </p:nvSpPr>
        <p:spPr>
          <a:xfrm>
            <a:off x="3874663" y="4280350"/>
            <a:ext cx="4959600" cy="304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Using fragment shader to color the screen.</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727800" y="2304150"/>
            <a:ext cx="7688400" cy="53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600"/>
              <a:buNone/>
            </a:pPr>
            <a:r>
              <a:rPr lang="en" dirty="0"/>
              <a:t>Shadertoy example...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Computer Graphics</a:t>
            </a:r>
            <a:endParaRPr/>
          </a:p>
        </p:txBody>
      </p:sp>
      <p:sp>
        <p:nvSpPr>
          <p:cNvPr id="99" name="Google Shape;99;p3"/>
          <p:cNvSpPr txBox="1">
            <a:spLocks noGrp="1"/>
          </p:cNvSpPr>
          <p:nvPr>
            <p:ph type="body" idx="1"/>
          </p:nvPr>
        </p:nvSpPr>
        <p:spPr>
          <a:xfrm>
            <a:off x="729450" y="2078875"/>
            <a:ext cx="3112200" cy="22611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In Games.</a:t>
            </a:r>
            <a:endParaRPr/>
          </a:p>
          <a:p>
            <a:pPr marL="457200" lvl="0" indent="-311150" algn="l" rtl="0">
              <a:lnSpc>
                <a:spcPct val="115000"/>
              </a:lnSpc>
              <a:spcBef>
                <a:spcPts val="0"/>
              </a:spcBef>
              <a:spcAft>
                <a:spcPts val="0"/>
              </a:spcAft>
              <a:buSzPts val="1300"/>
              <a:buChar char="●"/>
            </a:pPr>
            <a:r>
              <a:rPr lang="en"/>
              <a:t>In Movies.</a:t>
            </a:r>
            <a:endParaRPr/>
          </a:p>
          <a:p>
            <a:pPr marL="457200" lvl="0" indent="-311150" algn="l" rtl="0">
              <a:lnSpc>
                <a:spcPct val="115000"/>
              </a:lnSpc>
              <a:spcBef>
                <a:spcPts val="0"/>
              </a:spcBef>
              <a:spcAft>
                <a:spcPts val="0"/>
              </a:spcAft>
              <a:buSzPts val="1300"/>
              <a:buChar char="●"/>
            </a:pPr>
            <a:r>
              <a:rPr lang="en"/>
              <a:t>In CAD (Computer-aided design).</a:t>
            </a:r>
            <a:endParaRPr/>
          </a:p>
        </p:txBody>
      </p:sp>
      <p:pic>
        <p:nvPicPr>
          <p:cNvPr id="100" name="Google Shape;100;p3"/>
          <p:cNvPicPr preferRelativeResize="0"/>
          <p:nvPr/>
        </p:nvPicPr>
        <p:blipFill rotWithShape="1">
          <a:blip r:embed="rId4">
            <a:alphaModFix/>
          </a:blip>
          <a:srcRect/>
          <a:stretch/>
        </p:blipFill>
        <p:spPr>
          <a:xfrm>
            <a:off x="5624600" y="781826"/>
            <a:ext cx="2758176" cy="1550700"/>
          </a:xfrm>
          <a:prstGeom prst="rect">
            <a:avLst/>
          </a:prstGeom>
          <a:noFill/>
          <a:ln>
            <a:noFill/>
          </a:ln>
        </p:spPr>
      </p:pic>
      <p:pic>
        <p:nvPicPr>
          <p:cNvPr id="101" name="Google Shape;101;p3"/>
          <p:cNvPicPr preferRelativeResize="0"/>
          <p:nvPr/>
        </p:nvPicPr>
        <p:blipFill rotWithShape="1">
          <a:blip r:embed="rId5">
            <a:alphaModFix/>
          </a:blip>
          <a:srcRect/>
          <a:stretch/>
        </p:blipFill>
        <p:spPr>
          <a:xfrm>
            <a:off x="4572003" y="2078878"/>
            <a:ext cx="2991973" cy="1682149"/>
          </a:xfrm>
          <a:prstGeom prst="rect">
            <a:avLst/>
          </a:prstGeom>
          <a:noFill/>
          <a:ln>
            <a:noFill/>
          </a:ln>
        </p:spPr>
      </p:pic>
      <p:pic>
        <p:nvPicPr>
          <p:cNvPr id="102" name="Google Shape;102;p3"/>
          <p:cNvPicPr preferRelativeResize="0"/>
          <p:nvPr/>
        </p:nvPicPr>
        <p:blipFill rotWithShape="1">
          <a:blip r:embed="rId6">
            <a:alphaModFix/>
          </a:blip>
          <a:srcRect/>
          <a:stretch/>
        </p:blipFill>
        <p:spPr>
          <a:xfrm>
            <a:off x="6774800" y="3093450"/>
            <a:ext cx="1934475" cy="1682150"/>
          </a:xfrm>
          <a:prstGeom prst="rect">
            <a:avLst/>
          </a:prstGeom>
          <a:noFill/>
          <a:ln>
            <a:noFill/>
          </a:ln>
        </p:spPr>
      </p:pic>
    </p:spTree>
  </p:cSld>
  <p:clrMapOvr>
    <a:masterClrMapping/>
  </p:clrMapOvr>
  <p:extLst>
    <p:ext uri="{6950BFC3-D8DA-4A85-94F7-54DA5524770B}">
      <p188:commentRel xmlns:p188="http://schemas.microsoft.com/office/powerpoint/2018/8/main" r:id="rId3"/>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0"/>
          <p:cNvSpPr txBox="1">
            <a:spLocks noGrp="1"/>
          </p:cNvSpPr>
          <p:nvPr>
            <p:ph type="title"/>
          </p:nvPr>
        </p:nvSpPr>
        <p:spPr>
          <a:xfrm>
            <a:off x="727800" y="2304150"/>
            <a:ext cx="7688400" cy="53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600"/>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4"/>
          <p:cNvPicPr preferRelativeResize="0"/>
          <p:nvPr/>
        </p:nvPicPr>
        <p:blipFill rotWithShape="1">
          <a:blip r:embed="rId3">
            <a:alphaModFix/>
          </a:blip>
          <a:srcRect/>
          <a:stretch/>
        </p:blipFill>
        <p:spPr>
          <a:xfrm>
            <a:off x="880496" y="736150"/>
            <a:ext cx="917800" cy="3671200"/>
          </a:xfrm>
          <a:prstGeom prst="rect">
            <a:avLst/>
          </a:prstGeom>
          <a:noFill/>
          <a:ln>
            <a:noFill/>
          </a:ln>
        </p:spPr>
      </p:pic>
      <p:pic>
        <p:nvPicPr>
          <p:cNvPr id="108" name="Google Shape;108;p4"/>
          <p:cNvPicPr preferRelativeResize="0"/>
          <p:nvPr/>
        </p:nvPicPr>
        <p:blipFill rotWithShape="1">
          <a:blip r:embed="rId4">
            <a:alphaModFix/>
          </a:blip>
          <a:srcRect l="23283" r="23469" b="22492"/>
          <a:stretch/>
        </p:blipFill>
        <p:spPr>
          <a:xfrm>
            <a:off x="4941450" y="483125"/>
            <a:ext cx="2848075" cy="2332049"/>
          </a:xfrm>
          <a:prstGeom prst="rect">
            <a:avLst/>
          </a:prstGeom>
          <a:noFill/>
          <a:ln>
            <a:noFill/>
          </a:ln>
        </p:spPr>
      </p:pic>
      <p:cxnSp>
        <p:nvCxnSpPr>
          <p:cNvPr id="109" name="Google Shape;109;p4"/>
          <p:cNvCxnSpPr/>
          <p:nvPr/>
        </p:nvCxnSpPr>
        <p:spPr>
          <a:xfrm>
            <a:off x="2278675" y="2476175"/>
            <a:ext cx="2361300" cy="0"/>
          </a:xfrm>
          <a:prstGeom prst="straightConnector1">
            <a:avLst/>
          </a:prstGeom>
          <a:noFill/>
          <a:ln w="76200" cap="flat" cmpd="sng">
            <a:solidFill>
              <a:schemeClr val="accent1"/>
            </a:solidFill>
            <a:prstDash val="solid"/>
            <a:round/>
            <a:headEnd type="none" w="sm" len="sm"/>
            <a:tailEnd type="triangle" w="med" len="med"/>
          </a:ln>
        </p:spPr>
      </p:cxnSp>
      <p:pic>
        <p:nvPicPr>
          <p:cNvPr id="110" name="Google Shape;110;p4"/>
          <p:cNvPicPr preferRelativeResize="0"/>
          <p:nvPr/>
        </p:nvPicPr>
        <p:blipFill rotWithShape="1">
          <a:blip r:embed="rId5">
            <a:alphaModFix/>
          </a:blip>
          <a:srcRect l="5500" r="5499"/>
          <a:stretch/>
        </p:blipFill>
        <p:spPr>
          <a:xfrm>
            <a:off x="4941450" y="2858650"/>
            <a:ext cx="2848075" cy="1799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Graphics Engineer ≠  Game Developer</a:t>
            </a:r>
            <a:endParaRPr/>
          </a:p>
        </p:txBody>
      </p:sp>
      <p:sp>
        <p:nvSpPr>
          <p:cNvPr id="116" name="Google Shape;116;p5"/>
          <p:cNvSpPr txBox="1">
            <a:spLocks noGrp="1"/>
          </p:cNvSpPr>
          <p:nvPr>
            <p:ph type="body" idx="1"/>
          </p:nvPr>
        </p:nvSpPr>
        <p:spPr>
          <a:xfrm>
            <a:off x="729300" y="2159101"/>
            <a:ext cx="3842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A game developer could use an Engine to produce a game with no knowledge about graphics.</a:t>
            </a:r>
            <a:endParaRPr/>
          </a:p>
        </p:txBody>
      </p:sp>
      <p:pic>
        <p:nvPicPr>
          <p:cNvPr id="117" name="Google Shape;117;p5"/>
          <p:cNvPicPr preferRelativeResize="0"/>
          <p:nvPr/>
        </p:nvPicPr>
        <p:blipFill rotWithShape="1">
          <a:blip r:embed="rId3">
            <a:alphaModFix/>
          </a:blip>
          <a:srcRect/>
          <a:stretch/>
        </p:blipFill>
        <p:spPr>
          <a:xfrm>
            <a:off x="5140375" y="1930325"/>
            <a:ext cx="3277776" cy="1192275"/>
          </a:xfrm>
          <a:prstGeom prst="rect">
            <a:avLst/>
          </a:prstGeom>
          <a:noFill/>
          <a:ln>
            <a:noFill/>
          </a:ln>
        </p:spPr>
      </p:pic>
      <p:pic>
        <p:nvPicPr>
          <p:cNvPr id="118" name="Google Shape;118;p5"/>
          <p:cNvPicPr preferRelativeResize="0"/>
          <p:nvPr/>
        </p:nvPicPr>
        <p:blipFill rotWithShape="1">
          <a:blip r:embed="rId4">
            <a:alphaModFix/>
          </a:blip>
          <a:srcRect/>
          <a:stretch/>
        </p:blipFill>
        <p:spPr>
          <a:xfrm>
            <a:off x="7083050" y="2952575"/>
            <a:ext cx="1335099" cy="1387400"/>
          </a:xfrm>
          <a:prstGeom prst="rect">
            <a:avLst/>
          </a:prstGeom>
          <a:noFill/>
          <a:ln>
            <a:noFill/>
          </a:ln>
        </p:spPr>
      </p:pic>
      <p:pic>
        <p:nvPicPr>
          <p:cNvPr id="119" name="Google Shape;119;p5"/>
          <p:cNvPicPr preferRelativeResize="0"/>
          <p:nvPr/>
        </p:nvPicPr>
        <p:blipFill rotWithShape="1">
          <a:blip r:embed="rId5">
            <a:alphaModFix/>
          </a:blip>
          <a:srcRect/>
          <a:stretch/>
        </p:blipFill>
        <p:spPr>
          <a:xfrm>
            <a:off x="5248921" y="3300325"/>
            <a:ext cx="1685815" cy="11922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Graphics Engineer ≠  Game Developer</a:t>
            </a:r>
            <a:endParaRPr/>
          </a:p>
        </p:txBody>
      </p:sp>
      <p:sp>
        <p:nvSpPr>
          <p:cNvPr id="125" name="Google Shape;125;p6"/>
          <p:cNvSpPr txBox="1">
            <a:spLocks noGrp="1"/>
          </p:cNvSpPr>
          <p:nvPr>
            <p:ph type="body" idx="1"/>
          </p:nvPr>
        </p:nvSpPr>
        <p:spPr>
          <a:xfrm>
            <a:off x="729450" y="2078875"/>
            <a:ext cx="38427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A graphics engineer creates different types of applications like:</a:t>
            </a:r>
            <a:endParaRPr/>
          </a:p>
          <a:p>
            <a:pPr marL="457200" lvl="0" indent="-311150" algn="l" rtl="0">
              <a:lnSpc>
                <a:spcPct val="115000"/>
              </a:lnSpc>
              <a:spcBef>
                <a:spcPts val="1600"/>
              </a:spcBef>
              <a:spcAft>
                <a:spcPts val="0"/>
              </a:spcAft>
              <a:buSzPts val="1300"/>
              <a:buChar char="●"/>
            </a:pPr>
            <a:r>
              <a:rPr lang="en"/>
              <a:t>Game Engines.</a:t>
            </a:r>
            <a:endParaRPr/>
          </a:p>
          <a:p>
            <a:pPr marL="457200" lvl="0" indent="-311150" algn="l" rtl="0">
              <a:lnSpc>
                <a:spcPct val="115000"/>
              </a:lnSpc>
              <a:spcBef>
                <a:spcPts val="0"/>
              </a:spcBef>
              <a:spcAft>
                <a:spcPts val="0"/>
              </a:spcAft>
              <a:buSzPts val="1300"/>
              <a:buChar char="●"/>
            </a:pPr>
            <a:r>
              <a:rPr lang="en"/>
              <a:t>Rendering Softwares for animation movies.</a:t>
            </a:r>
            <a:endParaRPr/>
          </a:p>
          <a:p>
            <a:pPr marL="457200" lvl="0" indent="-311150" algn="l" rtl="0">
              <a:lnSpc>
                <a:spcPct val="115000"/>
              </a:lnSpc>
              <a:spcBef>
                <a:spcPts val="0"/>
              </a:spcBef>
              <a:spcAft>
                <a:spcPts val="0"/>
              </a:spcAft>
              <a:buSzPts val="1300"/>
              <a:buChar char="●"/>
            </a:pPr>
            <a:r>
              <a:rPr lang="en"/>
              <a:t>Medical Applications.</a:t>
            </a:r>
            <a:endParaRPr/>
          </a:p>
          <a:p>
            <a:pPr marL="457200" lvl="0" indent="-311150" algn="l" rtl="0">
              <a:lnSpc>
                <a:spcPct val="115000"/>
              </a:lnSpc>
              <a:spcBef>
                <a:spcPts val="0"/>
              </a:spcBef>
              <a:spcAft>
                <a:spcPts val="0"/>
              </a:spcAft>
              <a:buSzPts val="1300"/>
              <a:buChar char="●"/>
            </a:pPr>
            <a:r>
              <a:rPr lang="en"/>
              <a:t>… etc</a:t>
            </a:r>
            <a:endParaRPr/>
          </a:p>
        </p:txBody>
      </p:sp>
      <p:pic>
        <p:nvPicPr>
          <p:cNvPr id="126" name="Google Shape;126;p6"/>
          <p:cNvPicPr preferRelativeResize="0"/>
          <p:nvPr/>
        </p:nvPicPr>
        <p:blipFill rotWithShape="1">
          <a:blip r:embed="rId3">
            <a:alphaModFix/>
          </a:blip>
          <a:srcRect/>
          <a:stretch/>
        </p:blipFill>
        <p:spPr>
          <a:xfrm>
            <a:off x="5083026" y="1924400"/>
            <a:ext cx="3791602" cy="2045875"/>
          </a:xfrm>
          <a:prstGeom prst="rect">
            <a:avLst/>
          </a:prstGeom>
          <a:noFill/>
          <a:ln>
            <a:noFill/>
          </a:ln>
        </p:spPr>
      </p:pic>
      <p:sp>
        <p:nvSpPr>
          <p:cNvPr id="127" name="Google Shape;127;p6"/>
          <p:cNvSpPr txBox="1"/>
          <p:nvPr/>
        </p:nvSpPr>
        <p:spPr>
          <a:xfrm>
            <a:off x="6417806" y="3919675"/>
            <a:ext cx="1122000" cy="420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Lato"/>
                <a:ea typeface="Lato"/>
                <a:cs typeface="Lato"/>
                <a:sym typeface="Lato"/>
              </a:rPr>
              <a:t>Maya</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Why Graphics Processing Units </a:t>
            </a:r>
            <a:r>
              <a:rPr lang="en">
                <a:solidFill>
                  <a:schemeClr val="accent3"/>
                </a:solidFill>
              </a:rPr>
              <a:t>GPUs</a:t>
            </a:r>
            <a:r>
              <a:rPr lang="en"/>
              <a:t>?</a:t>
            </a:r>
            <a:endParaRPr/>
          </a:p>
        </p:txBody>
      </p:sp>
      <p:sp>
        <p:nvSpPr>
          <p:cNvPr id="133" name="Google Shape;133;p7"/>
          <p:cNvSpPr txBox="1">
            <a:spLocks noGrp="1"/>
          </p:cNvSpPr>
          <p:nvPr>
            <p:ph type="body" idx="1"/>
          </p:nvPr>
        </p:nvSpPr>
        <p:spPr>
          <a:xfrm>
            <a:off x="729450" y="2078875"/>
            <a:ext cx="35154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
              <a:t>Some applications are inherently parallel.</a:t>
            </a:r>
            <a:endParaRPr/>
          </a:p>
          <a:p>
            <a:pPr marL="0" lvl="0" indent="0" algn="l" rtl="0">
              <a:lnSpc>
                <a:spcPct val="115000"/>
              </a:lnSpc>
              <a:spcBef>
                <a:spcPts val="1600"/>
              </a:spcBef>
              <a:spcAft>
                <a:spcPts val="1600"/>
              </a:spcAft>
              <a:buSzPts val="1300"/>
              <a:buNone/>
            </a:pPr>
            <a:r>
              <a:rPr lang="en"/>
              <a:t>Like drawing pixels on the screen.</a:t>
            </a:r>
            <a:endParaRPr/>
          </a:p>
        </p:txBody>
      </p:sp>
      <p:pic>
        <p:nvPicPr>
          <p:cNvPr id="134" name="Google Shape;134;p7"/>
          <p:cNvPicPr preferRelativeResize="0"/>
          <p:nvPr/>
        </p:nvPicPr>
        <p:blipFill rotWithShape="1">
          <a:blip r:embed="rId3">
            <a:alphaModFix/>
          </a:blip>
          <a:srcRect/>
          <a:stretch/>
        </p:blipFill>
        <p:spPr>
          <a:xfrm>
            <a:off x="4704850" y="1959975"/>
            <a:ext cx="3841025" cy="2161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8"/>
          <p:cNvSpPr txBox="1">
            <a:spLocks noGrp="1"/>
          </p:cNvSpPr>
          <p:nvPr>
            <p:ph type="title"/>
          </p:nvPr>
        </p:nvSpPr>
        <p:spPr>
          <a:xfrm>
            <a:off x="729450" y="1318650"/>
            <a:ext cx="3842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CPU vs GPU</a:t>
            </a:r>
            <a:endParaRPr/>
          </a:p>
        </p:txBody>
      </p:sp>
      <p:sp>
        <p:nvSpPr>
          <p:cNvPr id="140" name="Google Shape;140;p8"/>
          <p:cNvSpPr txBox="1">
            <a:spLocks noGrp="1"/>
          </p:cNvSpPr>
          <p:nvPr>
            <p:ph type="body" idx="1"/>
          </p:nvPr>
        </p:nvSpPr>
        <p:spPr>
          <a:xfrm>
            <a:off x="729450" y="2078875"/>
            <a:ext cx="30204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CPU executes operations sequentially.</a:t>
            </a:r>
            <a:br>
              <a:rPr lang="en"/>
            </a:br>
            <a:br>
              <a:rPr lang="en"/>
            </a:br>
            <a:r>
              <a:rPr lang="en"/>
              <a:t>A CPU will draw the screen pixel by pixel.</a:t>
            </a:r>
            <a:endParaRPr/>
          </a:p>
        </p:txBody>
      </p:sp>
      <p:graphicFrame>
        <p:nvGraphicFramePr>
          <p:cNvPr id="141" name="Google Shape;141;p8"/>
          <p:cNvGraphicFramePr/>
          <p:nvPr/>
        </p:nvGraphicFramePr>
        <p:xfrm>
          <a:off x="5738200" y="1853850"/>
          <a:ext cx="2679950" cy="2773470"/>
        </p:xfrm>
        <a:graphic>
          <a:graphicData uri="http://schemas.openxmlformats.org/drawingml/2006/table">
            <a:tbl>
              <a:tblPr>
                <a:noFill/>
                <a:tableStyleId>{E571B15C-C5F3-40EC-AD19-64D5AC1C44B4}</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tblGrid>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0"/>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1"/>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2"/>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3"/>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4"/>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5"/>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6"/>
                  </a:ext>
                </a:extLst>
              </a:tr>
            </a:tbl>
          </a:graphicData>
        </a:graphic>
      </p:graphicFrame>
      <p:cxnSp>
        <p:nvCxnSpPr>
          <p:cNvPr id="142" name="Google Shape;142;p8"/>
          <p:cNvCxnSpPr/>
          <p:nvPr/>
        </p:nvCxnSpPr>
        <p:spPr>
          <a:xfrm>
            <a:off x="5738200" y="1690925"/>
            <a:ext cx="2284800" cy="0"/>
          </a:xfrm>
          <a:prstGeom prst="straightConnector1">
            <a:avLst/>
          </a:prstGeom>
          <a:noFill/>
          <a:ln w="9525" cap="flat" cmpd="sng">
            <a:solidFill>
              <a:schemeClr val="dk2"/>
            </a:solidFill>
            <a:prstDash val="solid"/>
            <a:round/>
            <a:headEnd type="none" w="sm" len="sm"/>
            <a:tailEnd type="triangle" w="med" len="med"/>
          </a:ln>
        </p:spPr>
      </p:cxnSp>
      <p:cxnSp>
        <p:nvCxnSpPr>
          <p:cNvPr id="143" name="Google Shape;143;p8"/>
          <p:cNvCxnSpPr/>
          <p:nvPr/>
        </p:nvCxnSpPr>
        <p:spPr>
          <a:xfrm>
            <a:off x="5546775" y="1853850"/>
            <a:ext cx="0" cy="2207100"/>
          </a:xfrm>
          <a:prstGeom prst="straightConnector1">
            <a:avLst/>
          </a:prstGeom>
          <a:noFill/>
          <a:ln w="9525" cap="flat" cmpd="sng">
            <a:solidFill>
              <a:schemeClr val="dk2"/>
            </a:solidFill>
            <a:prstDash val="solid"/>
            <a:round/>
            <a:headEnd type="none" w="sm" len="sm"/>
            <a:tailEnd type="triangle" w="med" len="med"/>
          </a:ln>
        </p:spPr>
      </p:cxnSp>
      <p:sp>
        <p:nvSpPr>
          <p:cNvPr id="144" name="Google Shape;144;p8"/>
          <p:cNvSpPr txBox="1"/>
          <p:nvPr/>
        </p:nvSpPr>
        <p:spPr>
          <a:xfrm>
            <a:off x="6437825" y="1025800"/>
            <a:ext cx="1280700" cy="502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300"/>
              <a:buFont typeface="Arial"/>
              <a:buNone/>
            </a:pPr>
            <a:r>
              <a:rPr lang="en" sz="2300" b="1" i="0" u="none" strike="noStrike" cap="none">
                <a:solidFill>
                  <a:srgbClr val="000000"/>
                </a:solidFill>
                <a:latin typeface="Lato"/>
                <a:ea typeface="Lato"/>
                <a:cs typeface="Lato"/>
                <a:sym typeface="Lato"/>
              </a:rPr>
              <a:t>CPU</a:t>
            </a:r>
            <a:endParaRPr sz="2300" b="1" i="0" u="none" strike="noStrike" cap="none">
              <a:solidFill>
                <a:srgbClr val="000000"/>
              </a:solidFill>
              <a:latin typeface="Lato"/>
              <a:ea typeface="Lato"/>
              <a:cs typeface="Lato"/>
              <a:sym typeface="Lato"/>
            </a:endParaRPr>
          </a:p>
        </p:txBody>
      </p:sp>
      <p:sp>
        <p:nvSpPr>
          <p:cNvPr id="145" name="Google Shape;145;p8"/>
          <p:cNvSpPr/>
          <p:nvPr/>
        </p:nvSpPr>
        <p:spPr>
          <a:xfrm>
            <a:off x="5738200" y="18538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8"/>
          <p:cNvSpPr/>
          <p:nvPr/>
        </p:nvSpPr>
        <p:spPr>
          <a:xfrm>
            <a:off x="6121050" y="18538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8"/>
          <p:cNvSpPr/>
          <p:nvPr/>
        </p:nvSpPr>
        <p:spPr>
          <a:xfrm>
            <a:off x="6497775" y="18538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8"/>
          <p:cNvSpPr/>
          <p:nvPr/>
        </p:nvSpPr>
        <p:spPr>
          <a:xfrm>
            <a:off x="6880625" y="18538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8"/>
          <p:cNvSpPr/>
          <p:nvPr/>
        </p:nvSpPr>
        <p:spPr>
          <a:xfrm>
            <a:off x="7263475" y="18538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8"/>
          <p:cNvSpPr/>
          <p:nvPr/>
        </p:nvSpPr>
        <p:spPr>
          <a:xfrm>
            <a:off x="7646325" y="18538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8"/>
          <p:cNvSpPr/>
          <p:nvPr/>
        </p:nvSpPr>
        <p:spPr>
          <a:xfrm>
            <a:off x="8029175" y="18538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8"/>
          <p:cNvSpPr/>
          <p:nvPr/>
        </p:nvSpPr>
        <p:spPr>
          <a:xfrm>
            <a:off x="6117975" y="22145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8"/>
          <p:cNvSpPr/>
          <p:nvPr/>
        </p:nvSpPr>
        <p:spPr>
          <a:xfrm>
            <a:off x="6500825" y="22145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8"/>
          <p:cNvSpPr/>
          <p:nvPr/>
        </p:nvSpPr>
        <p:spPr>
          <a:xfrm>
            <a:off x="6877550" y="22145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8"/>
          <p:cNvSpPr/>
          <p:nvPr/>
        </p:nvSpPr>
        <p:spPr>
          <a:xfrm>
            <a:off x="7260400" y="22145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8"/>
          <p:cNvSpPr/>
          <p:nvPr/>
        </p:nvSpPr>
        <p:spPr>
          <a:xfrm>
            <a:off x="7643250" y="22145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8"/>
          <p:cNvSpPr/>
          <p:nvPr/>
        </p:nvSpPr>
        <p:spPr>
          <a:xfrm>
            <a:off x="8026100" y="22145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8"/>
          <p:cNvSpPr/>
          <p:nvPr/>
        </p:nvSpPr>
        <p:spPr>
          <a:xfrm>
            <a:off x="5741250" y="22145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8"/>
          <p:cNvSpPr/>
          <p:nvPr/>
        </p:nvSpPr>
        <p:spPr>
          <a:xfrm>
            <a:off x="5741288" y="25751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8"/>
          <p:cNvSpPr/>
          <p:nvPr/>
        </p:nvSpPr>
        <p:spPr>
          <a:xfrm>
            <a:off x="6124138" y="25751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8"/>
          <p:cNvSpPr/>
          <p:nvPr/>
        </p:nvSpPr>
        <p:spPr>
          <a:xfrm>
            <a:off x="6500863" y="25751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8"/>
          <p:cNvSpPr/>
          <p:nvPr/>
        </p:nvSpPr>
        <p:spPr>
          <a:xfrm>
            <a:off x="6883713" y="25751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8"/>
          <p:cNvSpPr/>
          <p:nvPr/>
        </p:nvSpPr>
        <p:spPr>
          <a:xfrm>
            <a:off x="7266563" y="25751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8"/>
          <p:cNvSpPr/>
          <p:nvPr/>
        </p:nvSpPr>
        <p:spPr>
          <a:xfrm>
            <a:off x="7649413" y="25751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8"/>
          <p:cNvSpPr/>
          <p:nvPr/>
        </p:nvSpPr>
        <p:spPr>
          <a:xfrm>
            <a:off x="8032263" y="25751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8"/>
          <p:cNvSpPr/>
          <p:nvPr/>
        </p:nvSpPr>
        <p:spPr>
          <a:xfrm>
            <a:off x="6121063" y="29358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8"/>
          <p:cNvSpPr/>
          <p:nvPr/>
        </p:nvSpPr>
        <p:spPr>
          <a:xfrm>
            <a:off x="6503913" y="29358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8"/>
          <p:cNvSpPr/>
          <p:nvPr/>
        </p:nvSpPr>
        <p:spPr>
          <a:xfrm>
            <a:off x="6880638" y="29358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8"/>
          <p:cNvSpPr/>
          <p:nvPr/>
        </p:nvSpPr>
        <p:spPr>
          <a:xfrm>
            <a:off x="7263488" y="29358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8"/>
          <p:cNvSpPr/>
          <p:nvPr/>
        </p:nvSpPr>
        <p:spPr>
          <a:xfrm>
            <a:off x="7646338" y="29358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8"/>
          <p:cNvSpPr/>
          <p:nvPr/>
        </p:nvSpPr>
        <p:spPr>
          <a:xfrm>
            <a:off x="8029188" y="29358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8"/>
          <p:cNvSpPr/>
          <p:nvPr/>
        </p:nvSpPr>
        <p:spPr>
          <a:xfrm>
            <a:off x="5744338" y="29358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8"/>
          <p:cNvSpPr/>
          <p:nvPr/>
        </p:nvSpPr>
        <p:spPr>
          <a:xfrm>
            <a:off x="5741275" y="32964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8"/>
          <p:cNvSpPr/>
          <p:nvPr/>
        </p:nvSpPr>
        <p:spPr>
          <a:xfrm>
            <a:off x="6124125" y="32964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8"/>
          <p:cNvSpPr/>
          <p:nvPr/>
        </p:nvSpPr>
        <p:spPr>
          <a:xfrm>
            <a:off x="6500850" y="32964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8"/>
          <p:cNvSpPr/>
          <p:nvPr/>
        </p:nvSpPr>
        <p:spPr>
          <a:xfrm>
            <a:off x="6883700" y="32964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8"/>
          <p:cNvSpPr/>
          <p:nvPr/>
        </p:nvSpPr>
        <p:spPr>
          <a:xfrm>
            <a:off x="7266550" y="32964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8"/>
          <p:cNvSpPr/>
          <p:nvPr/>
        </p:nvSpPr>
        <p:spPr>
          <a:xfrm>
            <a:off x="7649400" y="32964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8"/>
          <p:cNvSpPr/>
          <p:nvPr/>
        </p:nvSpPr>
        <p:spPr>
          <a:xfrm>
            <a:off x="8032250" y="32964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8"/>
          <p:cNvSpPr/>
          <p:nvPr/>
        </p:nvSpPr>
        <p:spPr>
          <a:xfrm>
            <a:off x="6121050" y="36571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8"/>
          <p:cNvSpPr/>
          <p:nvPr/>
        </p:nvSpPr>
        <p:spPr>
          <a:xfrm>
            <a:off x="6503900" y="36571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8"/>
          <p:cNvSpPr/>
          <p:nvPr/>
        </p:nvSpPr>
        <p:spPr>
          <a:xfrm>
            <a:off x="6880625" y="36571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8"/>
          <p:cNvSpPr/>
          <p:nvPr/>
        </p:nvSpPr>
        <p:spPr>
          <a:xfrm>
            <a:off x="7263475" y="36571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8"/>
          <p:cNvSpPr/>
          <p:nvPr/>
        </p:nvSpPr>
        <p:spPr>
          <a:xfrm>
            <a:off x="7646325" y="36571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8"/>
          <p:cNvSpPr/>
          <p:nvPr/>
        </p:nvSpPr>
        <p:spPr>
          <a:xfrm>
            <a:off x="8029175" y="36571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8"/>
          <p:cNvSpPr/>
          <p:nvPr/>
        </p:nvSpPr>
        <p:spPr>
          <a:xfrm>
            <a:off x="5744325" y="36571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8"/>
          <p:cNvSpPr/>
          <p:nvPr/>
        </p:nvSpPr>
        <p:spPr>
          <a:xfrm>
            <a:off x="5741288" y="40177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8"/>
          <p:cNvSpPr/>
          <p:nvPr/>
        </p:nvSpPr>
        <p:spPr>
          <a:xfrm>
            <a:off x="6124138" y="40177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8"/>
          <p:cNvSpPr/>
          <p:nvPr/>
        </p:nvSpPr>
        <p:spPr>
          <a:xfrm>
            <a:off x="6500863" y="40177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8"/>
          <p:cNvSpPr/>
          <p:nvPr/>
        </p:nvSpPr>
        <p:spPr>
          <a:xfrm>
            <a:off x="6883713" y="40177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8"/>
          <p:cNvSpPr/>
          <p:nvPr/>
        </p:nvSpPr>
        <p:spPr>
          <a:xfrm>
            <a:off x="7266563" y="40177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8"/>
          <p:cNvSpPr/>
          <p:nvPr/>
        </p:nvSpPr>
        <p:spPr>
          <a:xfrm>
            <a:off x="7649413" y="40177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8"/>
          <p:cNvSpPr/>
          <p:nvPr/>
        </p:nvSpPr>
        <p:spPr>
          <a:xfrm>
            <a:off x="8032263" y="40177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 calcmode="lin" valueType="num">
                                      <p:cBhvr additive="base">
                                        <p:cTn id="7" dur="600"/>
                                        <p:tgtEl>
                                          <p:spTgt spid="14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143"/>
                                        </p:tgtEl>
                                        <p:attrNameLst>
                                          <p:attrName>style.visibility</p:attrName>
                                        </p:attrNameLst>
                                      </p:cBhvr>
                                      <p:to>
                                        <p:strVal val="visible"/>
                                      </p:to>
                                    </p:set>
                                    <p:anim calcmode="lin" valueType="num">
                                      <p:cBhvr additive="base">
                                        <p:cTn id="12" dur="500"/>
                                        <p:tgtEl>
                                          <p:spTgt spid="14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5"/>
                                        </p:tgtEl>
                                        <p:attrNameLst>
                                          <p:attrName>style.visibility</p:attrName>
                                        </p:attrNameLst>
                                      </p:cBhvr>
                                      <p:to>
                                        <p:strVal val="visible"/>
                                      </p:to>
                                    </p:set>
                                    <p:animEffect transition="in" filter="fade">
                                      <p:cBhvr>
                                        <p:cTn id="17" dur="200"/>
                                        <p:tgtEl>
                                          <p:spTgt spid="145"/>
                                        </p:tgtEl>
                                      </p:cBhvr>
                                    </p:animEffect>
                                  </p:childTnLst>
                                </p:cTn>
                              </p:par>
                            </p:childTnLst>
                          </p:cTn>
                        </p:par>
                        <p:par>
                          <p:cTn id="18" fill="hold">
                            <p:stCondLst>
                              <p:cond delay="200"/>
                            </p:stCondLst>
                            <p:childTnLst>
                              <p:par>
                                <p:cTn id="19" presetID="10" presetClass="entr" presetSubtype="0" fill="hold" nodeType="afterEffect">
                                  <p:stCondLst>
                                    <p:cond delay="0"/>
                                  </p:stCondLst>
                                  <p:childTnLst>
                                    <p:set>
                                      <p:cBhvr>
                                        <p:cTn id="20" dur="1" fill="hold">
                                          <p:stCondLst>
                                            <p:cond delay="0"/>
                                          </p:stCondLst>
                                        </p:cTn>
                                        <p:tgtEl>
                                          <p:spTgt spid="146"/>
                                        </p:tgtEl>
                                        <p:attrNameLst>
                                          <p:attrName>style.visibility</p:attrName>
                                        </p:attrNameLst>
                                      </p:cBhvr>
                                      <p:to>
                                        <p:strVal val="visible"/>
                                      </p:to>
                                    </p:set>
                                    <p:animEffect transition="in" filter="fade">
                                      <p:cBhvr>
                                        <p:cTn id="21" dur="200"/>
                                        <p:tgtEl>
                                          <p:spTgt spid="146"/>
                                        </p:tgtEl>
                                      </p:cBhvr>
                                    </p:animEffect>
                                  </p:childTnLst>
                                </p:cTn>
                              </p:par>
                            </p:childTnLst>
                          </p:cTn>
                        </p:par>
                        <p:par>
                          <p:cTn id="22" fill="hold">
                            <p:stCondLst>
                              <p:cond delay="400"/>
                            </p:stCondLst>
                            <p:childTnLst>
                              <p:par>
                                <p:cTn id="23" presetID="10" presetClass="entr" presetSubtype="0" fill="hold" nodeType="afterEffect">
                                  <p:stCondLst>
                                    <p:cond delay="0"/>
                                  </p:stCondLst>
                                  <p:childTnLst>
                                    <p:set>
                                      <p:cBhvr>
                                        <p:cTn id="24" dur="1" fill="hold">
                                          <p:stCondLst>
                                            <p:cond delay="0"/>
                                          </p:stCondLst>
                                        </p:cTn>
                                        <p:tgtEl>
                                          <p:spTgt spid="147"/>
                                        </p:tgtEl>
                                        <p:attrNameLst>
                                          <p:attrName>style.visibility</p:attrName>
                                        </p:attrNameLst>
                                      </p:cBhvr>
                                      <p:to>
                                        <p:strVal val="visible"/>
                                      </p:to>
                                    </p:set>
                                    <p:animEffect transition="in" filter="fade">
                                      <p:cBhvr>
                                        <p:cTn id="25" dur="200"/>
                                        <p:tgtEl>
                                          <p:spTgt spid="147"/>
                                        </p:tgtEl>
                                      </p:cBhvr>
                                    </p:animEffect>
                                  </p:childTnLst>
                                </p:cTn>
                              </p:par>
                            </p:childTnLst>
                          </p:cTn>
                        </p:par>
                        <p:par>
                          <p:cTn id="26" fill="hold">
                            <p:stCondLst>
                              <p:cond delay="600"/>
                            </p:stCondLst>
                            <p:childTnLst>
                              <p:par>
                                <p:cTn id="27" presetID="10" presetClass="entr" presetSubtype="0" fill="hold" nodeType="afterEffect">
                                  <p:stCondLst>
                                    <p:cond delay="0"/>
                                  </p:stCondLst>
                                  <p:childTnLst>
                                    <p:set>
                                      <p:cBhvr>
                                        <p:cTn id="28" dur="1" fill="hold">
                                          <p:stCondLst>
                                            <p:cond delay="0"/>
                                          </p:stCondLst>
                                        </p:cTn>
                                        <p:tgtEl>
                                          <p:spTgt spid="148"/>
                                        </p:tgtEl>
                                        <p:attrNameLst>
                                          <p:attrName>style.visibility</p:attrName>
                                        </p:attrNameLst>
                                      </p:cBhvr>
                                      <p:to>
                                        <p:strVal val="visible"/>
                                      </p:to>
                                    </p:set>
                                    <p:animEffect transition="in" filter="fade">
                                      <p:cBhvr>
                                        <p:cTn id="29" dur="200"/>
                                        <p:tgtEl>
                                          <p:spTgt spid="148"/>
                                        </p:tgtEl>
                                      </p:cBhvr>
                                    </p:animEffect>
                                  </p:childTnLst>
                                </p:cTn>
                              </p:par>
                            </p:childTnLst>
                          </p:cTn>
                        </p:par>
                        <p:par>
                          <p:cTn id="30" fill="hold">
                            <p:stCondLst>
                              <p:cond delay="800"/>
                            </p:stCondLst>
                            <p:childTnLst>
                              <p:par>
                                <p:cTn id="31" presetID="10" presetClass="entr" presetSubtype="0" fill="hold" nodeType="afterEffect">
                                  <p:stCondLst>
                                    <p:cond delay="0"/>
                                  </p:stCondLst>
                                  <p:childTnLst>
                                    <p:set>
                                      <p:cBhvr>
                                        <p:cTn id="32" dur="1" fill="hold">
                                          <p:stCondLst>
                                            <p:cond delay="0"/>
                                          </p:stCondLst>
                                        </p:cTn>
                                        <p:tgtEl>
                                          <p:spTgt spid="149"/>
                                        </p:tgtEl>
                                        <p:attrNameLst>
                                          <p:attrName>style.visibility</p:attrName>
                                        </p:attrNameLst>
                                      </p:cBhvr>
                                      <p:to>
                                        <p:strVal val="visible"/>
                                      </p:to>
                                    </p:set>
                                    <p:animEffect transition="in" filter="fade">
                                      <p:cBhvr>
                                        <p:cTn id="33" dur="200"/>
                                        <p:tgtEl>
                                          <p:spTgt spid="149"/>
                                        </p:tgtEl>
                                      </p:cBhvr>
                                    </p:animEffect>
                                  </p:childTnLst>
                                </p:cTn>
                              </p:par>
                            </p:childTnLst>
                          </p:cTn>
                        </p:par>
                        <p:par>
                          <p:cTn id="34" fill="hold">
                            <p:stCondLst>
                              <p:cond delay="1000"/>
                            </p:stCondLst>
                            <p:childTnLst>
                              <p:par>
                                <p:cTn id="35" presetID="10" presetClass="entr" presetSubtype="0" fill="hold" nodeType="after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fade">
                                      <p:cBhvr>
                                        <p:cTn id="37" dur="200"/>
                                        <p:tgtEl>
                                          <p:spTgt spid="150"/>
                                        </p:tgtEl>
                                      </p:cBhvr>
                                    </p:animEffect>
                                  </p:childTnLst>
                                </p:cTn>
                              </p:par>
                            </p:childTnLst>
                          </p:cTn>
                        </p:par>
                        <p:par>
                          <p:cTn id="38" fill="hold">
                            <p:stCondLst>
                              <p:cond delay="1200"/>
                            </p:stCondLst>
                            <p:childTnLst>
                              <p:par>
                                <p:cTn id="39" presetID="10" presetClass="entr" presetSubtype="0" fill="hold" nodeType="afterEffect">
                                  <p:stCondLst>
                                    <p:cond delay="0"/>
                                  </p:stCondLst>
                                  <p:childTnLst>
                                    <p:set>
                                      <p:cBhvr>
                                        <p:cTn id="40" dur="1" fill="hold">
                                          <p:stCondLst>
                                            <p:cond delay="0"/>
                                          </p:stCondLst>
                                        </p:cTn>
                                        <p:tgtEl>
                                          <p:spTgt spid="151"/>
                                        </p:tgtEl>
                                        <p:attrNameLst>
                                          <p:attrName>style.visibility</p:attrName>
                                        </p:attrNameLst>
                                      </p:cBhvr>
                                      <p:to>
                                        <p:strVal val="visible"/>
                                      </p:to>
                                    </p:set>
                                    <p:animEffect transition="in" filter="fade">
                                      <p:cBhvr>
                                        <p:cTn id="41" dur="200"/>
                                        <p:tgtEl>
                                          <p:spTgt spid="151"/>
                                        </p:tgtEl>
                                      </p:cBhvr>
                                    </p:animEffect>
                                  </p:childTnLst>
                                </p:cTn>
                              </p:par>
                            </p:childTnLst>
                          </p:cTn>
                        </p:par>
                        <p:par>
                          <p:cTn id="42" fill="hold">
                            <p:stCondLst>
                              <p:cond delay="1400"/>
                            </p:stCondLst>
                            <p:childTnLst>
                              <p:par>
                                <p:cTn id="43" presetID="10" presetClass="entr" presetSubtype="0" fill="hold" nodeType="afterEffect">
                                  <p:stCondLst>
                                    <p:cond delay="0"/>
                                  </p:stCondLst>
                                  <p:childTnLst>
                                    <p:set>
                                      <p:cBhvr>
                                        <p:cTn id="44" dur="1" fill="hold">
                                          <p:stCondLst>
                                            <p:cond delay="0"/>
                                          </p:stCondLst>
                                        </p:cTn>
                                        <p:tgtEl>
                                          <p:spTgt spid="158"/>
                                        </p:tgtEl>
                                        <p:attrNameLst>
                                          <p:attrName>style.visibility</p:attrName>
                                        </p:attrNameLst>
                                      </p:cBhvr>
                                      <p:to>
                                        <p:strVal val="visible"/>
                                      </p:to>
                                    </p:set>
                                    <p:animEffect transition="in" filter="fade">
                                      <p:cBhvr>
                                        <p:cTn id="45" dur="200"/>
                                        <p:tgtEl>
                                          <p:spTgt spid="158"/>
                                        </p:tgtEl>
                                      </p:cBhvr>
                                    </p:animEffect>
                                  </p:childTnLst>
                                </p:cTn>
                              </p:par>
                            </p:childTnLst>
                          </p:cTn>
                        </p:par>
                        <p:par>
                          <p:cTn id="46" fill="hold">
                            <p:stCondLst>
                              <p:cond delay="1600"/>
                            </p:stCondLst>
                            <p:childTnLst>
                              <p:par>
                                <p:cTn id="47" presetID="10" presetClass="entr" presetSubtype="0" fill="hold" nodeType="afterEffect">
                                  <p:stCondLst>
                                    <p:cond delay="0"/>
                                  </p:stCondLst>
                                  <p:childTnLst>
                                    <p:set>
                                      <p:cBhvr>
                                        <p:cTn id="48" dur="1" fill="hold">
                                          <p:stCondLst>
                                            <p:cond delay="0"/>
                                          </p:stCondLst>
                                        </p:cTn>
                                        <p:tgtEl>
                                          <p:spTgt spid="152"/>
                                        </p:tgtEl>
                                        <p:attrNameLst>
                                          <p:attrName>style.visibility</p:attrName>
                                        </p:attrNameLst>
                                      </p:cBhvr>
                                      <p:to>
                                        <p:strVal val="visible"/>
                                      </p:to>
                                    </p:set>
                                    <p:animEffect transition="in" filter="fade">
                                      <p:cBhvr>
                                        <p:cTn id="49" dur="200"/>
                                        <p:tgtEl>
                                          <p:spTgt spid="152"/>
                                        </p:tgtEl>
                                      </p:cBhvr>
                                    </p:animEffect>
                                  </p:childTnLst>
                                </p:cTn>
                              </p:par>
                            </p:childTnLst>
                          </p:cTn>
                        </p:par>
                        <p:par>
                          <p:cTn id="50" fill="hold">
                            <p:stCondLst>
                              <p:cond delay="1800"/>
                            </p:stCondLst>
                            <p:childTnLst>
                              <p:par>
                                <p:cTn id="51" presetID="10" presetClass="entr" presetSubtype="0" fill="hold" nodeType="afterEffect">
                                  <p:stCondLst>
                                    <p:cond delay="0"/>
                                  </p:stCondLst>
                                  <p:childTnLst>
                                    <p:set>
                                      <p:cBhvr>
                                        <p:cTn id="52" dur="1" fill="hold">
                                          <p:stCondLst>
                                            <p:cond delay="0"/>
                                          </p:stCondLst>
                                        </p:cTn>
                                        <p:tgtEl>
                                          <p:spTgt spid="153"/>
                                        </p:tgtEl>
                                        <p:attrNameLst>
                                          <p:attrName>style.visibility</p:attrName>
                                        </p:attrNameLst>
                                      </p:cBhvr>
                                      <p:to>
                                        <p:strVal val="visible"/>
                                      </p:to>
                                    </p:set>
                                    <p:animEffect transition="in" filter="fade">
                                      <p:cBhvr>
                                        <p:cTn id="53" dur="200"/>
                                        <p:tgtEl>
                                          <p:spTgt spid="153"/>
                                        </p:tgtEl>
                                      </p:cBhvr>
                                    </p:animEffect>
                                  </p:childTnLst>
                                </p:cTn>
                              </p:par>
                            </p:childTnLst>
                          </p:cTn>
                        </p:par>
                        <p:par>
                          <p:cTn id="54" fill="hold">
                            <p:stCondLst>
                              <p:cond delay="2000"/>
                            </p:stCondLst>
                            <p:childTnLst>
                              <p:par>
                                <p:cTn id="55" presetID="10" presetClass="entr" presetSubtype="0" fill="hold" nodeType="afterEffect">
                                  <p:stCondLst>
                                    <p:cond delay="0"/>
                                  </p:stCondLst>
                                  <p:childTnLst>
                                    <p:set>
                                      <p:cBhvr>
                                        <p:cTn id="56" dur="1" fill="hold">
                                          <p:stCondLst>
                                            <p:cond delay="0"/>
                                          </p:stCondLst>
                                        </p:cTn>
                                        <p:tgtEl>
                                          <p:spTgt spid="154"/>
                                        </p:tgtEl>
                                        <p:attrNameLst>
                                          <p:attrName>style.visibility</p:attrName>
                                        </p:attrNameLst>
                                      </p:cBhvr>
                                      <p:to>
                                        <p:strVal val="visible"/>
                                      </p:to>
                                    </p:set>
                                    <p:animEffect transition="in" filter="fade">
                                      <p:cBhvr>
                                        <p:cTn id="57" dur="200"/>
                                        <p:tgtEl>
                                          <p:spTgt spid="154"/>
                                        </p:tgtEl>
                                      </p:cBhvr>
                                    </p:animEffect>
                                  </p:childTnLst>
                                </p:cTn>
                              </p:par>
                            </p:childTnLst>
                          </p:cTn>
                        </p:par>
                        <p:par>
                          <p:cTn id="58" fill="hold">
                            <p:stCondLst>
                              <p:cond delay="2200"/>
                            </p:stCondLst>
                            <p:childTnLst>
                              <p:par>
                                <p:cTn id="59" presetID="10" presetClass="entr" presetSubtype="0" fill="hold" nodeType="afterEffect">
                                  <p:stCondLst>
                                    <p:cond delay="0"/>
                                  </p:stCondLst>
                                  <p:childTnLst>
                                    <p:set>
                                      <p:cBhvr>
                                        <p:cTn id="60" dur="1" fill="hold">
                                          <p:stCondLst>
                                            <p:cond delay="0"/>
                                          </p:stCondLst>
                                        </p:cTn>
                                        <p:tgtEl>
                                          <p:spTgt spid="155"/>
                                        </p:tgtEl>
                                        <p:attrNameLst>
                                          <p:attrName>style.visibility</p:attrName>
                                        </p:attrNameLst>
                                      </p:cBhvr>
                                      <p:to>
                                        <p:strVal val="visible"/>
                                      </p:to>
                                    </p:set>
                                    <p:animEffect transition="in" filter="fade">
                                      <p:cBhvr>
                                        <p:cTn id="61" dur="200"/>
                                        <p:tgtEl>
                                          <p:spTgt spid="155"/>
                                        </p:tgtEl>
                                      </p:cBhvr>
                                    </p:animEffect>
                                  </p:childTnLst>
                                </p:cTn>
                              </p:par>
                            </p:childTnLst>
                          </p:cTn>
                        </p:par>
                        <p:par>
                          <p:cTn id="62" fill="hold">
                            <p:stCondLst>
                              <p:cond delay="2400"/>
                            </p:stCondLst>
                            <p:childTnLst>
                              <p:par>
                                <p:cTn id="63" presetID="10" presetClass="entr" presetSubtype="0" fill="hold" nodeType="afterEffect">
                                  <p:stCondLst>
                                    <p:cond delay="0"/>
                                  </p:stCondLst>
                                  <p:childTnLst>
                                    <p:set>
                                      <p:cBhvr>
                                        <p:cTn id="64" dur="1" fill="hold">
                                          <p:stCondLst>
                                            <p:cond delay="0"/>
                                          </p:stCondLst>
                                        </p:cTn>
                                        <p:tgtEl>
                                          <p:spTgt spid="156"/>
                                        </p:tgtEl>
                                        <p:attrNameLst>
                                          <p:attrName>style.visibility</p:attrName>
                                        </p:attrNameLst>
                                      </p:cBhvr>
                                      <p:to>
                                        <p:strVal val="visible"/>
                                      </p:to>
                                    </p:set>
                                    <p:animEffect transition="in" filter="fade">
                                      <p:cBhvr>
                                        <p:cTn id="65" dur="200"/>
                                        <p:tgtEl>
                                          <p:spTgt spid="156"/>
                                        </p:tgtEl>
                                      </p:cBhvr>
                                    </p:animEffect>
                                  </p:childTnLst>
                                </p:cTn>
                              </p:par>
                            </p:childTnLst>
                          </p:cTn>
                        </p:par>
                        <p:par>
                          <p:cTn id="66" fill="hold">
                            <p:stCondLst>
                              <p:cond delay="2600"/>
                            </p:stCondLst>
                            <p:childTnLst>
                              <p:par>
                                <p:cTn id="67" presetID="10" presetClass="entr" presetSubtype="0" fill="hold" nodeType="afterEffect">
                                  <p:stCondLst>
                                    <p:cond delay="0"/>
                                  </p:stCondLst>
                                  <p:childTnLst>
                                    <p:set>
                                      <p:cBhvr>
                                        <p:cTn id="68" dur="1" fill="hold">
                                          <p:stCondLst>
                                            <p:cond delay="0"/>
                                          </p:stCondLst>
                                        </p:cTn>
                                        <p:tgtEl>
                                          <p:spTgt spid="157"/>
                                        </p:tgtEl>
                                        <p:attrNameLst>
                                          <p:attrName>style.visibility</p:attrName>
                                        </p:attrNameLst>
                                      </p:cBhvr>
                                      <p:to>
                                        <p:strVal val="visible"/>
                                      </p:to>
                                    </p:set>
                                    <p:animEffect transition="in" filter="fade">
                                      <p:cBhvr>
                                        <p:cTn id="69" dur="200"/>
                                        <p:tgtEl>
                                          <p:spTgt spid="157"/>
                                        </p:tgtEl>
                                      </p:cBhvr>
                                    </p:animEffect>
                                  </p:childTnLst>
                                </p:cTn>
                              </p:par>
                            </p:childTnLst>
                          </p:cTn>
                        </p:par>
                        <p:par>
                          <p:cTn id="70" fill="hold">
                            <p:stCondLst>
                              <p:cond delay="2800"/>
                            </p:stCondLst>
                            <p:childTnLst>
                              <p:par>
                                <p:cTn id="71" presetID="10" presetClass="entr" presetSubtype="0" fill="hold" nodeType="afterEffect">
                                  <p:stCondLst>
                                    <p:cond delay="0"/>
                                  </p:stCondLst>
                                  <p:childTnLst>
                                    <p:set>
                                      <p:cBhvr>
                                        <p:cTn id="72" dur="1" fill="hold">
                                          <p:stCondLst>
                                            <p:cond delay="0"/>
                                          </p:stCondLst>
                                        </p:cTn>
                                        <p:tgtEl>
                                          <p:spTgt spid="159"/>
                                        </p:tgtEl>
                                        <p:attrNameLst>
                                          <p:attrName>style.visibility</p:attrName>
                                        </p:attrNameLst>
                                      </p:cBhvr>
                                      <p:to>
                                        <p:strVal val="visible"/>
                                      </p:to>
                                    </p:set>
                                    <p:animEffect transition="in" filter="fade">
                                      <p:cBhvr>
                                        <p:cTn id="73" dur="200"/>
                                        <p:tgtEl>
                                          <p:spTgt spid="159"/>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160"/>
                                        </p:tgtEl>
                                        <p:attrNameLst>
                                          <p:attrName>style.visibility</p:attrName>
                                        </p:attrNameLst>
                                      </p:cBhvr>
                                      <p:to>
                                        <p:strVal val="visible"/>
                                      </p:to>
                                    </p:set>
                                    <p:animEffect transition="in" filter="fade">
                                      <p:cBhvr>
                                        <p:cTn id="77" dur="200"/>
                                        <p:tgtEl>
                                          <p:spTgt spid="160"/>
                                        </p:tgtEl>
                                      </p:cBhvr>
                                    </p:animEffect>
                                  </p:childTnLst>
                                </p:cTn>
                              </p:par>
                            </p:childTnLst>
                          </p:cTn>
                        </p:par>
                        <p:par>
                          <p:cTn id="78" fill="hold">
                            <p:stCondLst>
                              <p:cond delay="3200"/>
                            </p:stCondLst>
                            <p:childTnLst>
                              <p:par>
                                <p:cTn id="79" presetID="10" presetClass="entr" presetSubtype="0" fill="hold" nodeType="afterEffect">
                                  <p:stCondLst>
                                    <p:cond delay="0"/>
                                  </p:stCondLst>
                                  <p:childTnLst>
                                    <p:set>
                                      <p:cBhvr>
                                        <p:cTn id="80" dur="1" fill="hold">
                                          <p:stCondLst>
                                            <p:cond delay="0"/>
                                          </p:stCondLst>
                                        </p:cTn>
                                        <p:tgtEl>
                                          <p:spTgt spid="161"/>
                                        </p:tgtEl>
                                        <p:attrNameLst>
                                          <p:attrName>style.visibility</p:attrName>
                                        </p:attrNameLst>
                                      </p:cBhvr>
                                      <p:to>
                                        <p:strVal val="visible"/>
                                      </p:to>
                                    </p:set>
                                    <p:animEffect transition="in" filter="fade">
                                      <p:cBhvr>
                                        <p:cTn id="81" dur="200"/>
                                        <p:tgtEl>
                                          <p:spTgt spid="161"/>
                                        </p:tgtEl>
                                      </p:cBhvr>
                                    </p:animEffect>
                                  </p:childTnLst>
                                </p:cTn>
                              </p:par>
                            </p:childTnLst>
                          </p:cTn>
                        </p:par>
                        <p:par>
                          <p:cTn id="82" fill="hold">
                            <p:stCondLst>
                              <p:cond delay="3400"/>
                            </p:stCondLst>
                            <p:childTnLst>
                              <p:par>
                                <p:cTn id="83" presetID="10" presetClass="entr" presetSubtype="0" fill="hold" nodeType="afterEffect">
                                  <p:stCondLst>
                                    <p:cond delay="0"/>
                                  </p:stCondLst>
                                  <p:childTnLst>
                                    <p:set>
                                      <p:cBhvr>
                                        <p:cTn id="84" dur="1" fill="hold">
                                          <p:stCondLst>
                                            <p:cond delay="0"/>
                                          </p:stCondLst>
                                        </p:cTn>
                                        <p:tgtEl>
                                          <p:spTgt spid="162"/>
                                        </p:tgtEl>
                                        <p:attrNameLst>
                                          <p:attrName>style.visibility</p:attrName>
                                        </p:attrNameLst>
                                      </p:cBhvr>
                                      <p:to>
                                        <p:strVal val="visible"/>
                                      </p:to>
                                    </p:set>
                                    <p:animEffect transition="in" filter="fade">
                                      <p:cBhvr>
                                        <p:cTn id="85" dur="200"/>
                                        <p:tgtEl>
                                          <p:spTgt spid="162"/>
                                        </p:tgtEl>
                                      </p:cBhvr>
                                    </p:animEffect>
                                  </p:childTnLst>
                                </p:cTn>
                              </p:par>
                            </p:childTnLst>
                          </p:cTn>
                        </p:par>
                        <p:par>
                          <p:cTn id="86" fill="hold">
                            <p:stCondLst>
                              <p:cond delay="3600"/>
                            </p:stCondLst>
                            <p:childTnLst>
                              <p:par>
                                <p:cTn id="87" presetID="10" presetClass="entr" presetSubtype="0" fill="hold" nodeType="afterEffect">
                                  <p:stCondLst>
                                    <p:cond delay="0"/>
                                  </p:stCondLst>
                                  <p:childTnLst>
                                    <p:set>
                                      <p:cBhvr>
                                        <p:cTn id="88" dur="1" fill="hold">
                                          <p:stCondLst>
                                            <p:cond delay="0"/>
                                          </p:stCondLst>
                                        </p:cTn>
                                        <p:tgtEl>
                                          <p:spTgt spid="163"/>
                                        </p:tgtEl>
                                        <p:attrNameLst>
                                          <p:attrName>style.visibility</p:attrName>
                                        </p:attrNameLst>
                                      </p:cBhvr>
                                      <p:to>
                                        <p:strVal val="visible"/>
                                      </p:to>
                                    </p:set>
                                    <p:animEffect transition="in" filter="fade">
                                      <p:cBhvr>
                                        <p:cTn id="89" dur="200"/>
                                        <p:tgtEl>
                                          <p:spTgt spid="163"/>
                                        </p:tgtEl>
                                      </p:cBhvr>
                                    </p:animEffect>
                                  </p:childTnLst>
                                </p:cTn>
                              </p:par>
                            </p:childTnLst>
                          </p:cTn>
                        </p:par>
                        <p:par>
                          <p:cTn id="90" fill="hold">
                            <p:stCondLst>
                              <p:cond delay="3800"/>
                            </p:stCondLst>
                            <p:childTnLst>
                              <p:par>
                                <p:cTn id="91" presetID="10" presetClass="entr" presetSubtype="0" fill="hold" nodeType="afterEffect">
                                  <p:stCondLst>
                                    <p:cond delay="0"/>
                                  </p:stCondLst>
                                  <p:childTnLst>
                                    <p:set>
                                      <p:cBhvr>
                                        <p:cTn id="92" dur="1" fill="hold">
                                          <p:stCondLst>
                                            <p:cond delay="0"/>
                                          </p:stCondLst>
                                        </p:cTn>
                                        <p:tgtEl>
                                          <p:spTgt spid="164"/>
                                        </p:tgtEl>
                                        <p:attrNameLst>
                                          <p:attrName>style.visibility</p:attrName>
                                        </p:attrNameLst>
                                      </p:cBhvr>
                                      <p:to>
                                        <p:strVal val="visible"/>
                                      </p:to>
                                    </p:set>
                                    <p:animEffect transition="in" filter="fade">
                                      <p:cBhvr>
                                        <p:cTn id="93" dur="200"/>
                                        <p:tgtEl>
                                          <p:spTgt spid="164"/>
                                        </p:tgtEl>
                                      </p:cBhvr>
                                    </p:animEffect>
                                  </p:childTnLst>
                                </p:cTn>
                              </p:par>
                            </p:childTnLst>
                          </p:cTn>
                        </p:par>
                        <p:par>
                          <p:cTn id="94" fill="hold">
                            <p:stCondLst>
                              <p:cond delay="4000"/>
                            </p:stCondLst>
                            <p:childTnLst>
                              <p:par>
                                <p:cTn id="95" presetID="10" presetClass="entr" presetSubtype="0" fill="hold" nodeType="afterEffect">
                                  <p:stCondLst>
                                    <p:cond delay="0"/>
                                  </p:stCondLst>
                                  <p:childTnLst>
                                    <p:set>
                                      <p:cBhvr>
                                        <p:cTn id="96" dur="1" fill="hold">
                                          <p:stCondLst>
                                            <p:cond delay="0"/>
                                          </p:stCondLst>
                                        </p:cTn>
                                        <p:tgtEl>
                                          <p:spTgt spid="165"/>
                                        </p:tgtEl>
                                        <p:attrNameLst>
                                          <p:attrName>style.visibility</p:attrName>
                                        </p:attrNameLst>
                                      </p:cBhvr>
                                      <p:to>
                                        <p:strVal val="visible"/>
                                      </p:to>
                                    </p:set>
                                    <p:animEffect transition="in" filter="fade">
                                      <p:cBhvr>
                                        <p:cTn id="97" dur="200"/>
                                        <p:tgtEl>
                                          <p:spTgt spid="165"/>
                                        </p:tgtEl>
                                      </p:cBhvr>
                                    </p:animEffect>
                                  </p:childTnLst>
                                </p:cTn>
                              </p:par>
                            </p:childTnLst>
                          </p:cTn>
                        </p:par>
                        <p:par>
                          <p:cTn id="98" fill="hold">
                            <p:stCondLst>
                              <p:cond delay="4200"/>
                            </p:stCondLst>
                            <p:childTnLst>
                              <p:par>
                                <p:cTn id="99" presetID="10" presetClass="entr" presetSubtype="0" fill="hold" nodeType="afterEffect">
                                  <p:stCondLst>
                                    <p:cond delay="0"/>
                                  </p:stCondLst>
                                  <p:childTnLst>
                                    <p:set>
                                      <p:cBhvr>
                                        <p:cTn id="100" dur="1" fill="hold">
                                          <p:stCondLst>
                                            <p:cond delay="0"/>
                                          </p:stCondLst>
                                        </p:cTn>
                                        <p:tgtEl>
                                          <p:spTgt spid="172"/>
                                        </p:tgtEl>
                                        <p:attrNameLst>
                                          <p:attrName>style.visibility</p:attrName>
                                        </p:attrNameLst>
                                      </p:cBhvr>
                                      <p:to>
                                        <p:strVal val="visible"/>
                                      </p:to>
                                    </p:set>
                                    <p:animEffect transition="in" filter="fade">
                                      <p:cBhvr>
                                        <p:cTn id="101" dur="200"/>
                                        <p:tgtEl>
                                          <p:spTgt spid="172"/>
                                        </p:tgtEl>
                                      </p:cBhvr>
                                    </p:animEffect>
                                  </p:childTnLst>
                                </p:cTn>
                              </p:par>
                            </p:childTnLst>
                          </p:cTn>
                        </p:par>
                        <p:par>
                          <p:cTn id="102" fill="hold">
                            <p:stCondLst>
                              <p:cond delay="4400"/>
                            </p:stCondLst>
                            <p:childTnLst>
                              <p:par>
                                <p:cTn id="103" presetID="10" presetClass="entr" presetSubtype="0" fill="hold" nodeType="afterEffect">
                                  <p:stCondLst>
                                    <p:cond delay="0"/>
                                  </p:stCondLst>
                                  <p:childTnLst>
                                    <p:set>
                                      <p:cBhvr>
                                        <p:cTn id="104" dur="1" fill="hold">
                                          <p:stCondLst>
                                            <p:cond delay="0"/>
                                          </p:stCondLst>
                                        </p:cTn>
                                        <p:tgtEl>
                                          <p:spTgt spid="166"/>
                                        </p:tgtEl>
                                        <p:attrNameLst>
                                          <p:attrName>style.visibility</p:attrName>
                                        </p:attrNameLst>
                                      </p:cBhvr>
                                      <p:to>
                                        <p:strVal val="visible"/>
                                      </p:to>
                                    </p:set>
                                    <p:animEffect transition="in" filter="fade">
                                      <p:cBhvr>
                                        <p:cTn id="105" dur="200"/>
                                        <p:tgtEl>
                                          <p:spTgt spid="166"/>
                                        </p:tgtEl>
                                      </p:cBhvr>
                                    </p:animEffect>
                                  </p:childTnLst>
                                </p:cTn>
                              </p:par>
                            </p:childTnLst>
                          </p:cTn>
                        </p:par>
                        <p:par>
                          <p:cTn id="106" fill="hold">
                            <p:stCondLst>
                              <p:cond delay="4600"/>
                            </p:stCondLst>
                            <p:childTnLst>
                              <p:par>
                                <p:cTn id="107" presetID="10" presetClass="entr" presetSubtype="0" fill="hold" nodeType="afterEffect">
                                  <p:stCondLst>
                                    <p:cond delay="0"/>
                                  </p:stCondLst>
                                  <p:childTnLst>
                                    <p:set>
                                      <p:cBhvr>
                                        <p:cTn id="108" dur="1" fill="hold">
                                          <p:stCondLst>
                                            <p:cond delay="0"/>
                                          </p:stCondLst>
                                        </p:cTn>
                                        <p:tgtEl>
                                          <p:spTgt spid="167"/>
                                        </p:tgtEl>
                                        <p:attrNameLst>
                                          <p:attrName>style.visibility</p:attrName>
                                        </p:attrNameLst>
                                      </p:cBhvr>
                                      <p:to>
                                        <p:strVal val="visible"/>
                                      </p:to>
                                    </p:set>
                                    <p:animEffect transition="in" filter="fade">
                                      <p:cBhvr>
                                        <p:cTn id="109" dur="200"/>
                                        <p:tgtEl>
                                          <p:spTgt spid="167"/>
                                        </p:tgtEl>
                                      </p:cBhvr>
                                    </p:animEffect>
                                  </p:childTnLst>
                                </p:cTn>
                              </p:par>
                            </p:childTnLst>
                          </p:cTn>
                        </p:par>
                        <p:par>
                          <p:cTn id="110" fill="hold">
                            <p:stCondLst>
                              <p:cond delay="4800"/>
                            </p:stCondLst>
                            <p:childTnLst>
                              <p:par>
                                <p:cTn id="111" presetID="10" presetClass="entr" presetSubtype="0" fill="hold" nodeType="afterEffect">
                                  <p:stCondLst>
                                    <p:cond delay="0"/>
                                  </p:stCondLst>
                                  <p:childTnLst>
                                    <p:set>
                                      <p:cBhvr>
                                        <p:cTn id="112" dur="1" fill="hold">
                                          <p:stCondLst>
                                            <p:cond delay="0"/>
                                          </p:stCondLst>
                                        </p:cTn>
                                        <p:tgtEl>
                                          <p:spTgt spid="168"/>
                                        </p:tgtEl>
                                        <p:attrNameLst>
                                          <p:attrName>style.visibility</p:attrName>
                                        </p:attrNameLst>
                                      </p:cBhvr>
                                      <p:to>
                                        <p:strVal val="visible"/>
                                      </p:to>
                                    </p:set>
                                    <p:animEffect transition="in" filter="fade">
                                      <p:cBhvr>
                                        <p:cTn id="113" dur="200"/>
                                        <p:tgtEl>
                                          <p:spTgt spid="168"/>
                                        </p:tgtEl>
                                      </p:cBhvr>
                                    </p:animEffect>
                                  </p:childTnLst>
                                </p:cTn>
                              </p:par>
                            </p:childTnLst>
                          </p:cTn>
                        </p:par>
                        <p:par>
                          <p:cTn id="114" fill="hold">
                            <p:stCondLst>
                              <p:cond delay="5000"/>
                            </p:stCondLst>
                            <p:childTnLst>
                              <p:par>
                                <p:cTn id="115" presetID="10" presetClass="entr" presetSubtype="0" fill="hold" nodeType="afterEffect">
                                  <p:stCondLst>
                                    <p:cond delay="0"/>
                                  </p:stCondLst>
                                  <p:childTnLst>
                                    <p:set>
                                      <p:cBhvr>
                                        <p:cTn id="116" dur="1" fill="hold">
                                          <p:stCondLst>
                                            <p:cond delay="0"/>
                                          </p:stCondLst>
                                        </p:cTn>
                                        <p:tgtEl>
                                          <p:spTgt spid="169"/>
                                        </p:tgtEl>
                                        <p:attrNameLst>
                                          <p:attrName>style.visibility</p:attrName>
                                        </p:attrNameLst>
                                      </p:cBhvr>
                                      <p:to>
                                        <p:strVal val="visible"/>
                                      </p:to>
                                    </p:set>
                                    <p:animEffect transition="in" filter="fade">
                                      <p:cBhvr>
                                        <p:cTn id="117" dur="200"/>
                                        <p:tgtEl>
                                          <p:spTgt spid="169"/>
                                        </p:tgtEl>
                                      </p:cBhvr>
                                    </p:animEffect>
                                  </p:childTnLst>
                                </p:cTn>
                              </p:par>
                            </p:childTnLst>
                          </p:cTn>
                        </p:par>
                        <p:par>
                          <p:cTn id="118" fill="hold">
                            <p:stCondLst>
                              <p:cond delay="5200"/>
                            </p:stCondLst>
                            <p:childTnLst>
                              <p:par>
                                <p:cTn id="119" presetID="10" presetClass="entr" presetSubtype="0" fill="hold" nodeType="afterEffect">
                                  <p:stCondLst>
                                    <p:cond delay="0"/>
                                  </p:stCondLst>
                                  <p:childTnLst>
                                    <p:set>
                                      <p:cBhvr>
                                        <p:cTn id="120" dur="1" fill="hold">
                                          <p:stCondLst>
                                            <p:cond delay="0"/>
                                          </p:stCondLst>
                                        </p:cTn>
                                        <p:tgtEl>
                                          <p:spTgt spid="170"/>
                                        </p:tgtEl>
                                        <p:attrNameLst>
                                          <p:attrName>style.visibility</p:attrName>
                                        </p:attrNameLst>
                                      </p:cBhvr>
                                      <p:to>
                                        <p:strVal val="visible"/>
                                      </p:to>
                                    </p:set>
                                    <p:animEffect transition="in" filter="fade">
                                      <p:cBhvr>
                                        <p:cTn id="121" dur="200"/>
                                        <p:tgtEl>
                                          <p:spTgt spid="170"/>
                                        </p:tgtEl>
                                      </p:cBhvr>
                                    </p:animEffect>
                                  </p:childTnLst>
                                </p:cTn>
                              </p:par>
                            </p:childTnLst>
                          </p:cTn>
                        </p:par>
                        <p:par>
                          <p:cTn id="122" fill="hold">
                            <p:stCondLst>
                              <p:cond delay="5400"/>
                            </p:stCondLst>
                            <p:childTnLst>
                              <p:par>
                                <p:cTn id="123" presetID="10" presetClass="entr" presetSubtype="0" fill="hold" nodeType="afterEffect">
                                  <p:stCondLst>
                                    <p:cond delay="0"/>
                                  </p:stCondLst>
                                  <p:childTnLst>
                                    <p:set>
                                      <p:cBhvr>
                                        <p:cTn id="124" dur="1" fill="hold">
                                          <p:stCondLst>
                                            <p:cond delay="0"/>
                                          </p:stCondLst>
                                        </p:cTn>
                                        <p:tgtEl>
                                          <p:spTgt spid="171"/>
                                        </p:tgtEl>
                                        <p:attrNameLst>
                                          <p:attrName>style.visibility</p:attrName>
                                        </p:attrNameLst>
                                      </p:cBhvr>
                                      <p:to>
                                        <p:strVal val="visible"/>
                                      </p:to>
                                    </p:set>
                                    <p:animEffect transition="in" filter="fade">
                                      <p:cBhvr>
                                        <p:cTn id="125" dur="200"/>
                                        <p:tgtEl>
                                          <p:spTgt spid="171"/>
                                        </p:tgtEl>
                                      </p:cBhvr>
                                    </p:animEffect>
                                  </p:childTnLst>
                                </p:cTn>
                              </p:par>
                            </p:childTnLst>
                          </p:cTn>
                        </p:par>
                        <p:par>
                          <p:cTn id="126" fill="hold">
                            <p:stCondLst>
                              <p:cond delay="5600"/>
                            </p:stCondLst>
                            <p:childTnLst>
                              <p:par>
                                <p:cTn id="127" presetID="10" presetClass="entr" presetSubtype="0" fill="hold" nodeType="afterEffect">
                                  <p:stCondLst>
                                    <p:cond delay="0"/>
                                  </p:stCondLst>
                                  <p:childTnLst>
                                    <p:set>
                                      <p:cBhvr>
                                        <p:cTn id="128" dur="1" fill="hold">
                                          <p:stCondLst>
                                            <p:cond delay="0"/>
                                          </p:stCondLst>
                                        </p:cTn>
                                        <p:tgtEl>
                                          <p:spTgt spid="173"/>
                                        </p:tgtEl>
                                        <p:attrNameLst>
                                          <p:attrName>style.visibility</p:attrName>
                                        </p:attrNameLst>
                                      </p:cBhvr>
                                      <p:to>
                                        <p:strVal val="visible"/>
                                      </p:to>
                                    </p:set>
                                    <p:animEffect transition="in" filter="fade">
                                      <p:cBhvr>
                                        <p:cTn id="129" dur="200"/>
                                        <p:tgtEl>
                                          <p:spTgt spid="173"/>
                                        </p:tgtEl>
                                      </p:cBhvr>
                                    </p:animEffect>
                                  </p:childTnLst>
                                </p:cTn>
                              </p:par>
                            </p:childTnLst>
                          </p:cTn>
                        </p:par>
                        <p:par>
                          <p:cTn id="130" fill="hold">
                            <p:stCondLst>
                              <p:cond delay="5800"/>
                            </p:stCondLst>
                            <p:childTnLst>
                              <p:par>
                                <p:cTn id="131" presetID="10" presetClass="entr" presetSubtype="0" fill="hold" nodeType="afterEffect">
                                  <p:stCondLst>
                                    <p:cond delay="0"/>
                                  </p:stCondLst>
                                  <p:childTnLst>
                                    <p:set>
                                      <p:cBhvr>
                                        <p:cTn id="132" dur="1" fill="hold">
                                          <p:stCondLst>
                                            <p:cond delay="0"/>
                                          </p:stCondLst>
                                        </p:cTn>
                                        <p:tgtEl>
                                          <p:spTgt spid="174"/>
                                        </p:tgtEl>
                                        <p:attrNameLst>
                                          <p:attrName>style.visibility</p:attrName>
                                        </p:attrNameLst>
                                      </p:cBhvr>
                                      <p:to>
                                        <p:strVal val="visible"/>
                                      </p:to>
                                    </p:set>
                                    <p:animEffect transition="in" filter="fade">
                                      <p:cBhvr>
                                        <p:cTn id="133" dur="200"/>
                                        <p:tgtEl>
                                          <p:spTgt spid="174"/>
                                        </p:tgtEl>
                                      </p:cBhvr>
                                    </p:animEffect>
                                  </p:childTnLst>
                                </p:cTn>
                              </p:par>
                            </p:childTnLst>
                          </p:cTn>
                        </p:par>
                        <p:par>
                          <p:cTn id="134" fill="hold">
                            <p:stCondLst>
                              <p:cond delay="6000"/>
                            </p:stCondLst>
                            <p:childTnLst>
                              <p:par>
                                <p:cTn id="135" presetID="10" presetClass="entr" presetSubtype="0" fill="hold" nodeType="afterEffect">
                                  <p:stCondLst>
                                    <p:cond delay="0"/>
                                  </p:stCondLst>
                                  <p:childTnLst>
                                    <p:set>
                                      <p:cBhvr>
                                        <p:cTn id="136" dur="1" fill="hold">
                                          <p:stCondLst>
                                            <p:cond delay="0"/>
                                          </p:stCondLst>
                                        </p:cTn>
                                        <p:tgtEl>
                                          <p:spTgt spid="175"/>
                                        </p:tgtEl>
                                        <p:attrNameLst>
                                          <p:attrName>style.visibility</p:attrName>
                                        </p:attrNameLst>
                                      </p:cBhvr>
                                      <p:to>
                                        <p:strVal val="visible"/>
                                      </p:to>
                                    </p:set>
                                    <p:animEffect transition="in" filter="fade">
                                      <p:cBhvr>
                                        <p:cTn id="137" dur="200"/>
                                        <p:tgtEl>
                                          <p:spTgt spid="175"/>
                                        </p:tgtEl>
                                      </p:cBhvr>
                                    </p:animEffect>
                                  </p:childTnLst>
                                </p:cTn>
                              </p:par>
                            </p:childTnLst>
                          </p:cTn>
                        </p:par>
                        <p:par>
                          <p:cTn id="138" fill="hold">
                            <p:stCondLst>
                              <p:cond delay="6200"/>
                            </p:stCondLst>
                            <p:childTnLst>
                              <p:par>
                                <p:cTn id="139" presetID="10" presetClass="entr" presetSubtype="0" fill="hold" nodeType="afterEffect">
                                  <p:stCondLst>
                                    <p:cond delay="0"/>
                                  </p:stCondLst>
                                  <p:childTnLst>
                                    <p:set>
                                      <p:cBhvr>
                                        <p:cTn id="140" dur="1" fill="hold">
                                          <p:stCondLst>
                                            <p:cond delay="0"/>
                                          </p:stCondLst>
                                        </p:cTn>
                                        <p:tgtEl>
                                          <p:spTgt spid="176"/>
                                        </p:tgtEl>
                                        <p:attrNameLst>
                                          <p:attrName>style.visibility</p:attrName>
                                        </p:attrNameLst>
                                      </p:cBhvr>
                                      <p:to>
                                        <p:strVal val="visible"/>
                                      </p:to>
                                    </p:set>
                                    <p:animEffect transition="in" filter="fade">
                                      <p:cBhvr>
                                        <p:cTn id="141" dur="200"/>
                                        <p:tgtEl>
                                          <p:spTgt spid="176"/>
                                        </p:tgtEl>
                                      </p:cBhvr>
                                    </p:animEffect>
                                  </p:childTnLst>
                                </p:cTn>
                              </p:par>
                            </p:childTnLst>
                          </p:cTn>
                        </p:par>
                        <p:par>
                          <p:cTn id="142" fill="hold">
                            <p:stCondLst>
                              <p:cond delay="6400"/>
                            </p:stCondLst>
                            <p:childTnLst>
                              <p:par>
                                <p:cTn id="143" presetID="10" presetClass="entr" presetSubtype="0" fill="hold" nodeType="afterEffect">
                                  <p:stCondLst>
                                    <p:cond delay="0"/>
                                  </p:stCondLst>
                                  <p:childTnLst>
                                    <p:set>
                                      <p:cBhvr>
                                        <p:cTn id="144" dur="1" fill="hold">
                                          <p:stCondLst>
                                            <p:cond delay="0"/>
                                          </p:stCondLst>
                                        </p:cTn>
                                        <p:tgtEl>
                                          <p:spTgt spid="177"/>
                                        </p:tgtEl>
                                        <p:attrNameLst>
                                          <p:attrName>style.visibility</p:attrName>
                                        </p:attrNameLst>
                                      </p:cBhvr>
                                      <p:to>
                                        <p:strVal val="visible"/>
                                      </p:to>
                                    </p:set>
                                    <p:animEffect transition="in" filter="fade">
                                      <p:cBhvr>
                                        <p:cTn id="145" dur="200"/>
                                        <p:tgtEl>
                                          <p:spTgt spid="177"/>
                                        </p:tgtEl>
                                      </p:cBhvr>
                                    </p:animEffect>
                                  </p:childTnLst>
                                </p:cTn>
                              </p:par>
                            </p:childTnLst>
                          </p:cTn>
                        </p:par>
                        <p:par>
                          <p:cTn id="146" fill="hold">
                            <p:stCondLst>
                              <p:cond delay="6600"/>
                            </p:stCondLst>
                            <p:childTnLst>
                              <p:par>
                                <p:cTn id="147" presetID="10" presetClass="entr" presetSubtype="0" fill="hold" nodeType="afterEffect">
                                  <p:stCondLst>
                                    <p:cond delay="0"/>
                                  </p:stCondLst>
                                  <p:childTnLst>
                                    <p:set>
                                      <p:cBhvr>
                                        <p:cTn id="148" dur="1" fill="hold">
                                          <p:stCondLst>
                                            <p:cond delay="0"/>
                                          </p:stCondLst>
                                        </p:cTn>
                                        <p:tgtEl>
                                          <p:spTgt spid="178"/>
                                        </p:tgtEl>
                                        <p:attrNameLst>
                                          <p:attrName>style.visibility</p:attrName>
                                        </p:attrNameLst>
                                      </p:cBhvr>
                                      <p:to>
                                        <p:strVal val="visible"/>
                                      </p:to>
                                    </p:set>
                                    <p:animEffect transition="in" filter="fade">
                                      <p:cBhvr>
                                        <p:cTn id="149" dur="200"/>
                                        <p:tgtEl>
                                          <p:spTgt spid="178"/>
                                        </p:tgtEl>
                                      </p:cBhvr>
                                    </p:animEffect>
                                  </p:childTnLst>
                                </p:cTn>
                              </p:par>
                            </p:childTnLst>
                          </p:cTn>
                        </p:par>
                        <p:par>
                          <p:cTn id="150" fill="hold">
                            <p:stCondLst>
                              <p:cond delay="6800"/>
                            </p:stCondLst>
                            <p:childTnLst>
                              <p:par>
                                <p:cTn id="151" presetID="10" presetClass="entr" presetSubtype="0" fill="hold" nodeType="afterEffect">
                                  <p:stCondLst>
                                    <p:cond delay="0"/>
                                  </p:stCondLst>
                                  <p:childTnLst>
                                    <p:set>
                                      <p:cBhvr>
                                        <p:cTn id="152" dur="1" fill="hold">
                                          <p:stCondLst>
                                            <p:cond delay="0"/>
                                          </p:stCondLst>
                                        </p:cTn>
                                        <p:tgtEl>
                                          <p:spTgt spid="179"/>
                                        </p:tgtEl>
                                        <p:attrNameLst>
                                          <p:attrName>style.visibility</p:attrName>
                                        </p:attrNameLst>
                                      </p:cBhvr>
                                      <p:to>
                                        <p:strVal val="visible"/>
                                      </p:to>
                                    </p:set>
                                    <p:animEffect transition="in" filter="fade">
                                      <p:cBhvr>
                                        <p:cTn id="153" dur="200"/>
                                        <p:tgtEl>
                                          <p:spTgt spid="179"/>
                                        </p:tgtEl>
                                      </p:cBhvr>
                                    </p:animEffect>
                                  </p:childTnLst>
                                </p:cTn>
                              </p:par>
                            </p:childTnLst>
                          </p:cTn>
                        </p:par>
                        <p:par>
                          <p:cTn id="154" fill="hold">
                            <p:stCondLst>
                              <p:cond delay="7000"/>
                            </p:stCondLst>
                            <p:childTnLst>
                              <p:par>
                                <p:cTn id="155" presetID="10" presetClass="entr" presetSubtype="0" fill="hold" nodeType="afterEffect">
                                  <p:stCondLst>
                                    <p:cond delay="0"/>
                                  </p:stCondLst>
                                  <p:childTnLst>
                                    <p:set>
                                      <p:cBhvr>
                                        <p:cTn id="156" dur="1" fill="hold">
                                          <p:stCondLst>
                                            <p:cond delay="0"/>
                                          </p:stCondLst>
                                        </p:cTn>
                                        <p:tgtEl>
                                          <p:spTgt spid="186"/>
                                        </p:tgtEl>
                                        <p:attrNameLst>
                                          <p:attrName>style.visibility</p:attrName>
                                        </p:attrNameLst>
                                      </p:cBhvr>
                                      <p:to>
                                        <p:strVal val="visible"/>
                                      </p:to>
                                    </p:set>
                                    <p:animEffect transition="in" filter="fade">
                                      <p:cBhvr>
                                        <p:cTn id="157" dur="200"/>
                                        <p:tgtEl>
                                          <p:spTgt spid="186"/>
                                        </p:tgtEl>
                                      </p:cBhvr>
                                    </p:animEffect>
                                  </p:childTnLst>
                                </p:cTn>
                              </p:par>
                            </p:childTnLst>
                          </p:cTn>
                        </p:par>
                        <p:par>
                          <p:cTn id="158" fill="hold">
                            <p:stCondLst>
                              <p:cond delay="7200"/>
                            </p:stCondLst>
                            <p:childTnLst>
                              <p:par>
                                <p:cTn id="159" presetID="10" presetClass="entr" presetSubtype="0" fill="hold" nodeType="afterEffect">
                                  <p:stCondLst>
                                    <p:cond delay="0"/>
                                  </p:stCondLst>
                                  <p:childTnLst>
                                    <p:set>
                                      <p:cBhvr>
                                        <p:cTn id="160" dur="1" fill="hold">
                                          <p:stCondLst>
                                            <p:cond delay="0"/>
                                          </p:stCondLst>
                                        </p:cTn>
                                        <p:tgtEl>
                                          <p:spTgt spid="180"/>
                                        </p:tgtEl>
                                        <p:attrNameLst>
                                          <p:attrName>style.visibility</p:attrName>
                                        </p:attrNameLst>
                                      </p:cBhvr>
                                      <p:to>
                                        <p:strVal val="visible"/>
                                      </p:to>
                                    </p:set>
                                    <p:animEffect transition="in" filter="fade">
                                      <p:cBhvr>
                                        <p:cTn id="161" dur="200"/>
                                        <p:tgtEl>
                                          <p:spTgt spid="180"/>
                                        </p:tgtEl>
                                      </p:cBhvr>
                                    </p:animEffect>
                                  </p:childTnLst>
                                </p:cTn>
                              </p:par>
                            </p:childTnLst>
                          </p:cTn>
                        </p:par>
                        <p:par>
                          <p:cTn id="162" fill="hold">
                            <p:stCondLst>
                              <p:cond delay="7400"/>
                            </p:stCondLst>
                            <p:childTnLst>
                              <p:par>
                                <p:cTn id="163" presetID="10" presetClass="entr" presetSubtype="0" fill="hold" nodeType="afterEffect">
                                  <p:stCondLst>
                                    <p:cond delay="0"/>
                                  </p:stCondLst>
                                  <p:childTnLst>
                                    <p:set>
                                      <p:cBhvr>
                                        <p:cTn id="164" dur="1" fill="hold">
                                          <p:stCondLst>
                                            <p:cond delay="0"/>
                                          </p:stCondLst>
                                        </p:cTn>
                                        <p:tgtEl>
                                          <p:spTgt spid="181"/>
                                        </p:tgtEl>
                                        <p:attrNameLst>
                                          <p:attrName>style.visibility</p:attrName>
                                        </p:attrNameLst>
                                      </p:cBhvr>
                                      <p:to>
                                        <p:strVal val="visible"/>
                                      </p:to>
                                    </p:set>
                                    <p:animEffect transition="in" filter="fade">
                                      <p:cBhvr>
                                        <p:cTn id="165" dur="200"/>
                                        <p:tgtEl>
                                          <p:spTgt spid="181"/>
                                        </p:tgtEl>
                                      </p:cBhvr>
                                    </p:animEffect>
                                  </p:childTnLst>
                                </p:cTn>
                              </p:par>
                            </p:childTnLst>
                          </p:cTn>
                        </p:par>
                        <p:par>
                          <p:cTn id="166" fill="hold">
                            <p:stCondLst>
                              <p:cond delay="7600"/>
                            </p:stCondLst>
                            <p:childTnLst>
                              <p:par>
                                <p:cTn id="167" presetID="10" presetClass="entr" presetSubtype="0" fill="hold" nodeType="afterEffect">
                                  <p:stCondLst>
                                    <p:cond delay="0"/>
                                  </p:stCondLst>
                                  <p:childTnLst>
                                    <p:set>
                                      <p:cBhvr>
                                        <p:cTn id="168" dur="1" fill="hold">
                                          <p:stCondLst>
                                            <p:cond delay="0"/>
                                          </p:stCondLst>
                                        </p:cTn>
                                        <p:tgtEl>
                                          <p:spTgt spid="182"/>
                                        </p:tgtEl>
                                        <p:attrNameLst>
                                          <p:attrName>style.visibility</p:attrName>
                                        </p:attrNameLst>
                                      </p:cBhvr>
                                      <p:to>
                                        <p:strVal val="visible"/>
                                      </p:to>
                                    </p:set>
                                    <p:animEffect transition="in" filter="fade">
                                      <p:cBhvr>
                                        <p:cTn id="169" dur="200"/>
                                        <p:tgtEl>
                                          <p:spTgt spid="182"/>
                                        </p:tgtEl>
                                      </p:cBhvr>
                                    </p:animEffect>
                                  </p:childTnLst>
                                </p:cTn>
                              </p:par>
                            </p:childTnLst>
                          </p:cTn>
                        </p:par>
                        <p:par>
                          <p:cTn id="170" fill="hold">
                            <p:stCondLst>
                              <p:cond delay="7800"/>
                            </p:stCondLst>
                            <p:childTnLst>
                              <p:par>
                                <p:cTn id="171" presetID="10" presetClass="entr" presetSubtype="0" fill="hold" nodeType="afterEffect">
                                  <p:stCondLst>
                                    <p:cond delay="0"/>
                                  </p:stCondLst>
                                  <p:childTnLst>
                                    <p:set>
                                      <p:cBhvr>
                                        <p:cTn id="172" dur="1" fill="hold">
                                          <p:stCondLst>
                                            <p:cond delay="0"/>
                                          </p:stCondLst>
                                        </p:cTn>
                                        <p:tgtEl>
                                          <p:spTgt spid="183"/>
                                        </p:tgtEl>
                                        <p:attrNameLst>
                                          <p:attrName>style.visibility</p:attrName>
                                        </p:attrNameLst>
                                      </p:cBhvr>
                                      <p:to>
                                        <p:strVal val="visible"/>
                                      </p:to>
                                    </p:set>
                                    <p:animEffect transition="in" filter="fade">
                                      <p:cBhvr>
                                        <p:cTn id="173" dur="200"/>
                                        <p:tgtEl>
                                          <p:spTgt spid="183"/>
                                        </p:tgtEl>
                                      </p:cBhvr>
                                    </p:animEffect>
                                  </p:childTnLst>
                                </p:cTn>
                              </p:par>
                            </p:childTnLst>
                          </p:cTn>
                        </p:par>
                        <p:par>
                          <p:cTn id="174" fill="hold">
                            <p:stCondLst>
                              <p:cond delay="8000"/>
                            </p:stCondLst>
                            <p:childTnLst>
                              <p:par>
                                <p:cTn id="175" presetID="10" presetClass="entr" presetSubtype="0" fill="hold" nodeType="afterEffect">
                                  <p:stCondLst>
                                    <p:cond delay="0"/>
                                  </p:stCondLst>
                                  <p:childTnLst>
                                    <p:set>
                                      <p:cBhvr>
                                        <p:cTn id="176" dur="1" fill="hold">
                                          <p:stCondLst>
                                            <p:cond delay="0"/>
                                          </p:stCondLst>
                                        </p:cTn>
                                        <p:tgtEl>
                                          <p:spTgt spid="184"/>
                                        </p:tgtEl>
                                        <p:attrNameLst>
                                          <p:attrName>style.visibility</p:attrName>
                                        </p:attrNameLst>
                                      </p:cBhvr>
                                      <p:to>
                                        <p:strVal val="visible"/>
                                      </p:to>
                                    </p:set>
                                    <p:animEffect transition="in" filter="fade">
                                      <p:cBhvr>
                                        <p:cTn id="177" dur="200"/>
                                        <p:tgtEl>
                                          <p:spTgt spid="184"/>
                                        </p:tgtEl>
                                      </p:cBhvr>
                                    </p:animEffect>
                                  </p:childTnLst>
                                </p:cTn>
                              </p:par>
                            </p:childTnLst>
                          </p:cTn>
                        </p:par>
                        <p:par>
                          <p:cTn id="178" fill="hold">
                            <p:stCondLst>
                              <p:cond delay="8200"/>
                            </p:stCondLst>
                            <p:childTnLst>
                              <p:par>
                                <p:cTn id="179" presetID="10" presetClass="entr" presetSubtype="0" fill="hold" nodeType="afterEffect">
                                  <p:stCondLst>
                                    <p:cond delay="0"/>
                                  </p:stCondLst>
                                  <p:childTnLst>
                                    <p:set>
                                      <p:cBhvr>
                                        <p:cTn id="180" dur="1" fill="hold">
                                          <p:stCondLst>
                                            <p:cond delay="0"/>
                                          </p:stCondLst>
                                        </p:cTn>
                                        <p:tgtEl>
                                          <p:spTgt spid="185"/>
                                        </p:tgtEl>
                                        <p:attrNameLst>
                                          <p:attrName>style.visibility</p:attrName>
                                        </p:attrNameLst>
                                      </p:cBhvr>
                                      <p:to>
                                        <p:strVal val="visible"/>
                                      </p:to>
                                    </p:set>
                                    <p:animEffect transition="in" filter="fade">
                                      <p:cBhvr>
                                        <p:cTn id="181" dur="200"/>
                                        <p:tgtEl>
                                          <p:spTgt spid="185"/>
                                        </p:tgtEl>
                                      </p:cBhvr>
                                    </p:animEffect>
                                  </p:childTnLst>
                                </p:cTn>
                              </p:par>
                            </p:childTnLst>
                          </p:cTn>
                        </p:par>
                        <p:par>
                          <p:cTn id="182" fill="hold">
                            <p:stCondLst>
                              <p:cond delay="8400"/>
                            </p:stCondLst>
                            <p:childTnLst>
                              <p:par>
                                <p:cTn id="183" presetID="10" presetClass="entr" presetSubtype="0" fill="hold" nodeType="afterEffect">
                                  <p:stCondLst>
                                    <p:cond delay="0"/>
                                  </p:stCondLst>
                                  <p:childTnLst>
                                    <p:set>
                                      <p:cBhvr>
                                        <p:cTn id="184" dur="1" fill="hold">
                                          <p:stCondLst>
                                            <p:cond delay="0"/>
                                          </p:stCondLst>
                                        </p:cTn>
                                        <p:tgtEl>
                                          <p:spTgt spid="187"/>
                                        </p:tgtEl>
                                        <p:attrNameLst>
                                          <p:attrName>style.visibility</p:attrName>
                                        </p:attrNameLst>
                                      </p:cBhvr>
                                      <p:to>
                                        <p:strVal val="visible"/>
                                      </p:to>
                                    </p:set>
                                    <p:animEffect transition="in" filter="fade">
                                      <p:cBhvr>
                                        <p:cTn id="185" dur="200"/>
                                        <p:tgtEl>
                                          <p:spTgt spid="187"/>
                                        </p:tgtEl>
                                      </p:cBhvr>
                                    </p:animEffect>
                                  </p:childTnLst>
                                </p:cTn>
                              </p:par>
                            </p:childTnLst>
                          </p:cTn>
                        </p:par>
                        <p:par>
                          <p:cTn id="186" fill="hold">
                            <p:stCondLst>
                              <p:cond delay="8600"/>
                            </p:stCondLst>
                            <p:childTnLst>
                              <p:par>
                                <p:cTn id="187" presetID="10" presetClass="entr" presetSubtype="0" fill="hold" nodeType="afterEffect">
                                  <p:stCondLst>
                                    <p:cond delay="0"/>
                                  </p:stCondLst>
                                  <p:childTnLst>
                                    <p:set>
                                      <p:cBhvr>
                                        <p:cTn id="188" dur="1" fill="hold">
                                          <p:stCondLst>
                                            <p:cond delay="0"/>
                                          </p:stCondLst>
                                        </p:cTn>
                                        <p:tgtEl>
                                          <p:spTgt spid="188"/>
                                        </p:tgtEl>
                                        <p:attrNameLst>
                                          <p:attrName>style.visibility</p:attrName>
                                        </p:attrNameLst>
                                      </p:cBhvr>
                                      <p:to>
                                        <p:strVal val="visible"/>
                                      </p:to>
                                    </p:set>
                                    <p:animEffect transition="in" filter="fade">
                                      <p:cBhvr>
                                        <p:cTn id="189" dur="200"/>
                                        <p:tgtEl>
                                          <p:spTgt spid="188"/>
                                        </p:tgtEl>
                                      </p:cBhvr>
                                    </p:animEffect>
                                  </p:childTnLst>
                                </p:cTn>
                              </p:par>
                            </p:childTnLst>
                          </p:cTn>
                        </p:par>
                        <p:par>
                          <p:cTn id="190" fill="hold">
                            <p:stCondLst>
                              <p:cond delay="8800"/>
                            </p:stCondLst>
                            <p:childTnLst>
                              <p:par>
                                <p:cTn id="191" presetID="10" presetClass="entr" presetSubtype="0" fill="hold" nodeType="afterEffect">
                                  <p:stCondLst>
                                    <p:cond delay="0"/>
                                  </p:stCondLst>
                                  <p:childTnLst>
                                    <p:set>
                                      <p:cBhvr>
                                        <p:cTn id="192" dur="1" fill="hold">
                                          <p:stCondLst>
                                            <p:cond delay="0"/>
                                          </p:stCondLst>
                                        </p:cTn>
                                        <p:tgtEl>
                                          <p:spTgt spid="189"/>
                                        </p:tgtEl>
                                        <p:attrNameLst>
                                          <p:attrName>style.visibility</p:attrName>
                                        </p:attrNameLst>
                                      </p:cBhvr>
                                      <p:to>
                                        <p:strVal val="visible"/>
                                      </p:to>
                                    </p:set>
                                    <p:animEffect transition="in" filter="fade">
                                      <p:cBhvr>
                                        <p:cTn id="193" dur="200"/>
                                        <p:tgtEl>
                                          <p:spTgt spid="189"/>
                                        </p:tgtEl>
                                      </p:cBhvr>
                                    </p:animEffect>
                                  </p:childTnLst>
                                </p:cTn>
                              </p:par>
                            </p:childTnLst>
                          </p:cTn>
                        </p:par>
                        <p:par>
                          <p:cTn id="194" fill="hold">
                            <p:stCondLst>
                              <p:cond delay="9000"/>
                            </p:stCondLst>
                            <p:childTnLst>
                              <p:par>
                                <p:cTn id="195" presetID="10" presetClass="entr" presetSubtype="0" fill="hold" nodeType="afterEffect">
                                  <p:stCondLst>
                                    <p:cond delay="0"/>
                                  </p:stCondLst>
                                  <p:childTnLst>
                                    <p:set>
                                      <p:cBhvr>
                                        <p:cTn id="196" dur="1" fill="hold">
                                          <p:stCondLst>
                                            <p:cond delay="0"/>
                                          </p:stCondLst>
                                        </p:cTn>
                                        <p:tgtEl>
                                          <p:spTgt spid="190"/>
                                        </p:tgtEl>
                                        <p:attrNameLst>
                                          <p:attrName>style.visibility</p:attrName>
                                        </p:attrNameLst>
                                      </p:cBhvr>
                                      <p:to>
                                        <p:strVal val="visible"/>
                                      </p:to>
                                    </p:set>
                                    <p:animEffect transition="in" filter="fade">
                                      <p:cBhvr>
                                        <p:cTn id="197" dur="200"/>
                                        <p:tgtEl>
                                          <p:spTgt spid="190"/>
                                        </p:tgtEl>
                                      </p:cBhvr>
                                    </p:animEffect>
                                  </p:childTnLst>
                                </p:cTn>
                              </p:par>
                            </p:childTnLst>
                          </p:cTn>
                        </p:par>
                        <p:par>
                          <p:cTn id="198" fill="hold">
                            <p:stCondLst>
                              <p:cond delay="9200"/>
                            </p:stCondLst>
                            <p:childTnLst>
                              <p:par>
                                <p:cTn id="199" presetID="10" presetClass="entr" presetSubtype="0" fill="hold" nodeType="afterEffect">
                                  <p:stCondLst>
                                    <p:cond delay="0"/>
                                  </p:stCondLst>
                                  <p:childTnLst>
                                    <p:set>
                                      <p:cBhvr>
                                        <p:cTn id="200" dur="1" fill="hold">
                                          <p:stCondLst>
                                            <p:cond delay="0"/>
                                          </p:stCondLst>
                                        </p:cTn>
                                        <p:tgtEl>
                                          <p:spTgt spid="191"/>
                                        </p:tgtEl>
                                        <p:attrNameLst>
                                          <p:attrName>style.visibility</p:attrName>
                                        </p:attrNameLst>
                                      </p:cBhvr>
                                      <p:to>
                                        <p:strVal val="visible"/>
                                      </p:to>
                                    </p:set>
                                    <p:animEffect transition="in" filter="fade">
                                      <p:cBhvr>
                                        <p:cTn id="201" dur="200"/>
                                        <p:tgtEl>
                                          <p:spTgt spid="191"/>
                                        </p:tgtEl>
                                      </p:cBhvr>
                                    </p:animEffect>
                                  </p:childTnLst>
                                </p:cTn>
                              </p:par>
                            </p:childTnLst>
                          </p:cTn>
                        </p:par>
                        <p:par>
                          <p:cTn id="202" fill="hold">
                            <p:stCondLst>
                              <p:cond delay="9400"/>
                            </p:stCondLst>
                            <p:childTnLst>
                              <p:par>
                                <p:cTn id="203" presetID="10" presetClass="entr" presetSubtype="0" fill="hold" nodeType="afterEffect">
                                  <p:stCondLst>
                                    <p:cond delay="0"/>
                                  </p:stCondLst>
                                  <p:childTnLst>
                                    <p:set>
                                      <p:cBhvr>
                                        <p:cTn id="204" dur="1" fill="hold">
                                          <p:stCondLst>
                                            <p:cond delay="0"/>
                                          </p:stCondLst>
                                        </p:cTn>
                                        <p:tgtEl>
                                          <p:spTgt spid="192"/>
                                        </p:tgtEl>
                                        <p:attrNameLst>
                                          <p:attrName>style.visibility</p:attrName>
                                        </p:attrNameLst>
                                      </p:cBhvr>
                                      <p:to>
                                        <p:strVal val="visible"/>
                                      </p:to>
                                    </p:set>
                                    <p:animEffect transition="in" filter="fade">
                                      <p:cBhvr>
                                        <p:cTn id="205" dur="200"/>
                                        <p:tgtEl>
                                          <p:spTgt spid="192"/>
                                        </p:tgtEl>
                                      </p:cBhvr>
                                    </p:animEffect>
                                  </p:childTnLst>
                                </p:cTn>
                              </p:par>
                            </p:childTnLst>
                          </p:cTn>
                        </p:par>
                        <p:par>
                          <p:cTn id="206" fill="hold">
                            <p:stCondLst>
                              <p:cond delay="9600"/>
                            </p:stCondLst>
                            <p:childTnLst>
                              <p:par>
                                <p:cTn id="207" presetID="10" presetClass="entr" presetSubtype="0" fill="hold" nodeType="afterEffect">
                                  <p:stCondLst>
                                    <p:cond delay="0"/>
                                  </p:stCondLst>
                                  <p:childTnLst>
                                    <p:set>
                                      <p:cBhvr>
                                        <p:cTn id="208" dur="1" fill="hold">
                                          <p:stCondLst>
                                            <p:cond delay="0"/>
                                          </p:stCondLst>
                                        </p:cTn>
                                        <p:tgtEl>
                                          <p:spTgt spid="193"/>
                                        </p:tgtEl>
                                        <p:attrNameLst>
                                          <p:attrName>style.visibility</p:attrName>
                                        </p:attrNameLst>
                                      </p:cBhvr>
                                      <p:to>
                                        <p:strVal val="visible"/>
                                      </p:to>
                                    </p:set>
                                    <p:animEffect transition="in" filter="fade">
                                      <p:cBhvr>
                                        <p:cTn id="209" dur="2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9"/>
          <p:cNvSpPr txBox="1">
            <a:spLocks noGrp="1"/>
          </p:cNvSpPr>
          <p:nvPr>
            <p:ph type="title"/>
          </p:nvPr>
        </p:nvSpPr>
        <p:spPr>
          <a:xfrm>
            <a:off x="729450" y="1318650"/>
            <a:ext cx="38424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
              <a:t>CPU vs GPU</a:t>
            </a:r>
            <a:endParaRPr/>
          </a:p>
        </p:txBody>
      </p:sp>
      <p:sp>
        <p:nvSpPr>
          <p:cNvPr id="199" name="Google Shape;199;p9"/>
          <p:cNvSpPr txBox="1">
            <a:spLocks noGrp="1"/>
          </p:cNvSpPr>
          <p:nvPr>
            <p:ph type="body" idx="1"/>
          </p:nvPr>
        </p:nvSpPr>
        <p:spPr>
          <a:xfrm>
            <a:off x="729450" y="2078875"/>
            <a:ext cx="30204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
              <a:t>GPU executes operations in parallel.</a:t>
            </a:r>
            <a:br>
              <a:rPr lang="en"/>
            </a:br>
            <a:br>
              <a:rPr lang="en"/>
            </a:br>
            <a:r>
              <a:rPr lang="en"/>
              <a:t>A GPU could draw the screen at once (Theoretically).</a:t>
            </a:r>
            <a:endParaRPr/>
          </a:p>
        </p:txBody>
      </p:sp>
      <p:graphicFrame>
        <p:nvGraphicFramePr>
          <p:cNvPr id="200" name="Google Shape;200;p9"/>
          <p:cNvGraphicFramePr/>
          <p:nvPr/>
        </p:nvGraphicFramePr>
        <p:xfrm>
          <a:off x="5738200" y="1853850"/>
          <a:ext cx="2679950" cy="2773470"/>
        </p:xfrm>
        <a:graphic>
          <a:graphicData uri="http://schemas.openxmlformats.org/drawingml/2006/table">
            <a:tbl>
              <a:tblPr>
                <a:noFill/>
                <a:tableStyleId>{E571B15C-C5F3-40EC-AD19-64D5AC1C44B4}</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tblGrid>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0"/>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1"/>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2"/>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3"/>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4"/>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5"/>
                  </a:ext>
                </a:extLst>
              </a:tr>
              <a:tr h="266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6"/>
                  </a:ext>
                </a:extLst>
              </a:tr>
            </a:tbl>
          </a:graphicData>
        </a:graphic>
      </p:graphicFrame>
      <p:sp>
        <p:nvSpPr>
          <p:cNvPr id="201" name="Google Shape;201;p9"/>
          <p:cNvSpPr txBox="1"/>
          <p:nvPr/>
        </p:nvSpPr>
        <p:spPr>
          <a:xfrm>
            <a:off x="6437825" y="1025800"/>
            <a:ext cx="1280700" cy="502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300"/>
              <a:buFont typeface="Arial"/>
              <a:buNone/>
            </a:pPr>
            <a:r>
              <a:rPr lang="en" sz="2300" b="1" i="0" u="none" strike="noStrike" cap="none">
                <a:solidFill>
                  <a:srgbClr val="000000"/>
                </a:solidFill>
                <a:latin typeface="Lato"/>
                <a:ea typeface="Lato"/>
                <a:cs typeface="Lato"/>
                <a:sym typeface="Lato"/>
              </a:rPr>
              <a:t>GPU</a:t>
            </a:r>
            <a:endParaRPr sz="2300" b="1" i="0" u="none" strike="noStrike" cap="none">
              <a:solidFill>
                <a:srgbClr val="000000"/>
              </a:solidFill>
              <a:latin typeface="Lato"/>
              <a:ea typeface="Lato"/>
              <a:cs typeface="Lato"/>
              <a:sym typeface="Lato"/>
            </a:endParaRPr>
          </a:p>
        </p:txBody>
      </p:sp>
      <p:sp>
        <p:nvSpPr>
          <p:cNvPr id="202" name="Google Shape;202;p9"/>
          <p:cNvSpPr/>
          <p:nvPr/>
        </p:nvSpPr>
        <p:spPr>
          <a:xfrm>
            <a:off x="5739738" y="18716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9"/>
          <p:cNvSpPr/>
          <p:nvPr/>
        </p:nvSpPr>
        <p:spPr>
          <a:xfrm>
            <a:off x="6122588" y="18716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9"/>
          <p:cNvSpPr/>
          <p:nvPr/>
        </p:nvSpPr>
        <p:spPr>
          <a:xfrm>
            <a:off x="6499313" y="18716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9"/>
          <p:cNvSpPr/>
          <p:nvPr/>
        </p:nvSpPr>
        <p:spPr>
          <a:xfrm>
            <a:off x="6882163" y="18716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9"/>
          <p:cNvSpPr/>
          <p:nvPr/>
        </p:nvSpPr>
        <p:spPr>
          <a:xfrm>
            <a:off x="7265013" y="18716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9"/>
          <p:cNvSpPr/>
          <p:nvPr/>
        </p:nvSpPr>
        <p:spPr>
          <a:xfrm>
            <a:off x="7647863" y="18716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9"/>
          <p:cNvSpPr/>
          <p:nvPr/>
        </p:nvSpPr>
        <p:spPr>
          <a:xfrm>
            <a:off x="8030713" y="18716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9"/>
          <p:cNvSpPr/>
          <p:nvPr/>
        </p:nvSpPr>
        <p:spPr>
          <a:xfrm>
            <a:off x="6119513" y="22323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9"/>
          <p:cNvSpPr/>
          <p:nvPr/>
        </p:nvSpPr>
        <p:spPr>
          <a:xfrm>
            <a:off x="6502363" y="22323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9"/>
          <p:cNvSpPr/>
          <p:nvPr/>
        </p:nvSpPr>
        <p:spPr>
          <a:xfrm>
            <a:off x="6879088" y="22323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9"/>
          <p:cNvSpPr/>
          <p:nvPr/>
        </p:nvSpPr>
        <p:spPr>
          <a:xfrm>
            <a:off x="7261938" y="22323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9"/>
          <p:cNvSpPr/>
          <p:nvPr/>
        </p:nvSpPr>
        <p:spPr>
          <a:xfrm>
            <a:off x="7644788" y="22323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9"/>
          <p:cNvSpPr/>
          <p:nvPr/>
        </p:nvSpPr>
        <p:spPr>
          <a:xfrm>
            <a:off x="8027638" y="22323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9"/>
          <p:cNvSpPr/>
          <p:nvPr/>
        </p:nvSpPr>
        <p:spPr>
          <a:xfrm>
            <a:off x="5742788" y="22323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9"/>
          <p:cNvSpPr/>
          <p:nvPr/>
        </p:nvSpPr>
        <p:spPr>
          <a:xfrm>
            <a:off x="5742825" y="25929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9"/>
          <p:cNvSpPr/>
          <p:nvPr/>
        </p:nvSpPr>
        <p:spPr>
          <a:xfrm>
            <a:off x="6125675" y="25929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9"/>
          <p:cNvSpPr/>
          <p:nvPr/>
        </p:nvSpPr>
        <p:spPr>
          <a:xfrm>
            <a:off x="6502400" y="25929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9"/>
          <p:cNvSpPr/>
          <p:nvPr/>
        </p:nvSpPr>
        <p:spPr>
          <a:xfrm>
            <a:off x="6885250" y="25929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9"/>
          <p:cNvSpPr/>
          <p:nvPr/>
        </p:nvSpPr>
        <p:spPr>
          <a:xfrm>
            <a:off x="7268100" y="25929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9"/>
          <p:cNvSpPr/>
          <p:nvPr/>
        </p:nvSpPr>
        <p:spPr>
          <a:xfrm>
            <a:off x="7650950" y="25929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9"/>
          <p:cNvSpPr/>
          <p:nvPr/>
        </p:nvSpPr>
        <p:spPr>
          <a:xfrm>
            <a:off x="8033800" y="25929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9"/>
          <p:cNvSpPr/>
          <p:nvPr/>
        </p:nvSpPr>
        <p:spPr>
          <a:xfrm>
            <a:off x="6122600" y="29536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9"/>
          <p:cNvSpPr/>
          <p:nvPr/>
        </p:nvSpPr>
        <p:spPr>
          <a:xfrm>
            <a:off x="6505450" y="29536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9"/>
          <p:cNvSpPr/>
          <p:nvPr/>
        </p:nvSpPr>
        <p:spPr>
          <a:xfrm>
            <a:off x="6882175" y="29536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9"/>
          <p:cNvSpPr/>
          <p:nvPr/>
        </p:nvSpPr>
        <p:spPr>
          <a:xfrm>
            <a:off x="7265025" y="29536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9"/>
          <p:cNvSpPr/>
          <p:nvPr/>
        </p:nvSpPr>
        <p:spPr>
          <a:xfrm>
            <a:off x="7647875" y="29536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9"/>
          <p:cNvSpPr/>
          <p:nvPr/>
        </p:nvSpPr>
        <p:spPr>
          <a:xfrm>
            <a:off x="8030725" y="29536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9"/>
          <p:cNvSpPr/>
          <p:nvPr/>
        </p:nvSpPr>
        <p:spPr>
          <a:xfrm>
            <a:off x="5745875" y="29536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9"/>
          <p:cNvSpPr/>
          <p:nvPr/>
        </p:nvSpPr>
        <p:spPr>
          <a:xfrm>
            <a:off x="5742813" y="33142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9"/>
          <p:cNvSpPr/>
          <p:nvPr/>
        </p:nvSpPr>
        <p:spPr>
          <a:xfrm>
            <a:off x="6125663" y="33142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9"/>
          <p:cNvSpPr/>
          <p:nvPr/>
        </p:nvSpPr>
        <p:spPr>
          <a:xfrm>
            <a:off x="6502388" y="33142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9"/>
          <p:cNvSpPr/>
          <p:nvPr/>
        </p:nvSpPr>
        <p:spPr>
          <a:xfrm>
            <a:off x="6885238" y="33142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9"/>
          <p:cNvSpPr/>
          <p:nvPr/>
        </p:nvSpPr>
        <p:spPr>
          <a:xfrm>
            <a:off x="7268088" y="33142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9"/>
          <p:cNvSpPr/>
          <p:nvPr/>
        </p:nvSpPr>
        <p:spPr>
          <a:xfrm>
            <a:off x="7650938" y="33142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9"/>
          <p:cNvSpPr/>
          <p:nvPr/>
        </p:nvSpPr>
        <p:spPr>
          <a:xfrm>
            <a:off x="8033788" y="33142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9"/>
          <p:cNvSpPr/>
          <p:nvPr/>
        </p:nvSpPr>
        <p:spPr>
          <a:xfrm>
            <a:off x="6122588" y="36749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9"/>
          <p:cNvSpPr/>
          <p:nvPr/>
        </p:nvSpPr>
        <p:spPr>
          <a:xfrm>
            <a:off x="6505438" y="36749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9"/>
          <p:cNvSpPr/>
          <p:nvPr/>
        </p:nvSpPr>
        <p:spPr>
          <a:xfrm>
            <a:off x="6882163" y="36749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9"/>
          <p:cNvSpPr/>
          <p:nvPr/>
        </p:nvSpPr>
        <p:spPr>
          <a:xfrm>
            <a:off x="7265013" y="36749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9"/>
          <p:cNvSpPr/>
          <p:nvPr/>
        </p:nvSpPr>
        <p:spPr>
          <a:xfrm>
            <a:off x="7647863" y="367490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9"/>
          <p:cNvSpPr/>
          <p:nvPr/>
        </p:nvSpPr>
        <p:spPr>
          <a:xfrm>
            <a:off x="8030713" y="36749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9"/>
          <p:cNvSpPr/>
          <p:nvPr/>
        </p:nvSpPr>
        <p:spPr>
          <a:xfrm>
            <a:off x="5745863" y="367490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9"/>
          <p:cNvSpPr/>
          <p:nvPr/>
        </p:nvSpPr>
        <p:spPr>
          <a:xfrm>
            <a:off x="5742825" y="40355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9"/>
          <p:cNvSpPr/>
          <p:nvPr/>
        </p:nvSpPr>
        <p:spPr>
          <a:xfrm>
            <a:off x="6125675" y="40355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9"/>
          <p:cNvSpPr/>
          <p:nvPr/>
        </p:nvSpPr>
        <p:spPr>
          <a:xfrm>
            <a:off x="6502400" y="40355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9"/>
          <p:cNvSpPr/>
          <p:nvPr/>
        </p:nvSpPr>
        <p:spPr>
          <a:xfrm>
            <a:off x="6885250" y="40355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9"/>
          <p:cNvSpPr/>
          <p:nvPr/>
        </p:nvSpPr>
        <p:spPr>
          <a:xfrm>
            <a:off x="7268100" y="40355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9"/>
          <p:cNvSpPr/>
          <p:nvPr/>
        </p:nvSpPr>
        <p:spPr>
          <a:xfrm>
            <a:off x="7650950" y="4035550"/>
            <a:ext cx="382800" cy="3606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9"/>
          <p:cNvSpPr/>
          <p:nvPr/>
        </p:nvSpPr>
        <p:spPr>
          <a:xfrm>
            <a:off x="8033800" y="4035550"/>
            <a:ext cx="382800" cy="36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1000"/>
                                        <p:tgtEl>
                                          <p:spTgt spid="202"/>
                                        </p:tgtEl>
                                      </p:cBhvr>
                                    </p:animEffect>
                                  </p:childTnLst>
                                </p:cTn>
                              </p:par>
                              <p:par>
                                <p:cTn id="8" presetID="10" presetClass="entr" presetSubtype="0" fill="hold" nodeType="withEffect">
                                  <p:stCondLst>
                                    <p:cond delay="0"/>
                                  </p:stCondLst>
                                  <p:childTnLst>
                                    <p:set>
                                      <p:cBhvr>
                                        <p:cTn id="9" dur="1" fill="hold">
                                          <p:stCondLst>
                                            <p:cond delay="0"/>
                                          </p:stCondLst>
                                        </p:cTn>
                                        <p:tgtEl>
                                          <p:spTgt spid="203"/>
                                        </p:tgtEl>
                                        <p:attrNameLst>
                                          <p:attrName>style.visibility</p:attrName>
                                        </p:attrNameLst>
                                      </p:cBhvr>
                                      <p:to>
                                        <p:strVal val="visible"/>
                                      </p:to>
                                    </p:set>
                                    <p:animEffect transition="in" filter="fade">
                                      <p:cBhvr>
                                        <p:cTn id="10" dur="1000"/>
                                        <p:tgtEl>
                                          <p:spTgt spid="203"/>
                                        </p:tgtEl>
                                      </p:cBhvr>
                                    </p:animEffect>
                                  </p:childTnLst>
                                </p:cTn>
                              </p:par>
                              <p:par>
                                <p:cTn id="11" presetID="10" presetClass="entr" presetSubtype="0" fill="hold" nodeType="withEffect">
                                  <p:stCondLst>
                                    <p:cond delay="0"/>
                                  </p:stCondLst>
                                  <p:childTnLst>
                                    <p:set>
                                      <p:cBhvr>
                                        <p:cTn id="12" dur="1" fill="hold">
                                          <p:stCondLst>
                                            <p:cond delay="0"/>
                                          </p:stCondLst>
                                        </p:cTn>
                                        <p:tgtEl>
                                          <p:spTgt spid="204"/>
                                        </p:tgtEl>
                                        <p:attrNameLst>
                                          <p:attrName>style.visibility</p:attrName>
                                        </p:attrNameLst>
                                      </p:cBhvr>
                                      <p:to>
                                        <p:strVal val="visible"/>
                                      </p:to>
                                    </p:set>
                                    <p:animEffect transition="in" filter="fade">
                                      <p:cBhvr>
                                        <p:cTn id="13" dur="1000"/>
                                        <p:tgtEl>
                                          <p:spTgt spid="204"/>
                                        </p:tgtEl>
                                      </p:cBhvr>
                                    </p:animEffect>
                                  </p:childTnLst>
                                </p:cTn>
                              </p:par>
                              <p:par>
                                <p:cTn id="14" presetID="10" presetClass="entr" presetSubtype="0" fill="hold" nodeType="withEffect">
                                  <p:stCondLst>
                                    <p:cond delay="0"/>
                                  </p:stCondLst>
                                  <p:childTnLst>
                                    <p:set>
                                      <p:cBhvr>
                                        <p:cTn id="15" dur="1" fill="hold">
                                          <p:stCondLst>
                                            <p:cond delay="0"/>
                                          </p:stCondLst>
                                        </p:cTn>
                                        <p:tgtEl>
                                          <p:spTgt spid="205"/>
                                        </p:tgtEl>
                                        <p:attrNameLst>
                                          <p:attrName>style.visibility</p:attrName>
                                        </p:attrNameLst>
                                      </p:cBhvr>
                                      <p:to>
                                        <p:strVal val="visible"/>
                                      </p:to>
                                    </p:set>
                                    <p:animEffect transition="in" filter="fade">
                                      <p:cBhvr>
                                        <p:cTn id="16" dur="1000"/>
                                        <p:tgtEl>
                                          <p:spTgt spid="205"/>
                                        </p:tgtEl>
                                      </p:cBhvr>
                                    </p:animEffect>
                                  </p:childTnLst>
                                </p:cTn>
                              </p:par>
                              <p:par>
                                <p:cTn id="17" presetID="10" presetClass="entr" presetSubtype="0" fill="hold" nodeType="withEffect">
                                  <p:stCondLst>
                                    <p:cond delay="0"/>
                                  </p:stCondLst>
                                  <p:childTnLst>
                                    <p:set>
                                      <p:cBhvr>
                                        <p:cTn id="18" dur="1" fill="hold">
                                          <p:stCondLst>
                                            <p:cond delay="0"/>
                                          </p:stCondLst>
                                        </p:cTn>
                                        <p:tgtEl>
                                          <p:spTgt spid="206"/>
                                        </p:tgtEl>
                                        <p:attrNameLst>
                                          <p:attrName>style.visibility</p:attrName>
                                        </p:attrNameLst>
                                      </p:cBhvr>
                                      <p:to>
                                        <p:strVal val="visible"/>
                                      </p:to>
                                    </p:set>
                                    <p:animEffect transition="in" filter="fade">
                                      <p:cBhvr>
                                        <p:cTn id="19" dur="1000"/>
                                        <p:tgtEl>
                                          <p:spTgt spid="206"/>
                                        </p:tgtEl>
                                      </p:cBhvr>
                                    </p:animEffect>
                                  </p:childTnLst>
                                </p:cTn>
                              </p:par>
                              <p:par>
                                <p:cTn id="20" presetID="10" presetClass="entr" presetSubtype="0" fill="hold" nodeType="withEffect">
                                  <p:stCondLst>
                                    <p:cond delay="0"/>
                                  </p:stCondLst>
                                  <p:childTnLst>
                                    <p:set>
                                      <p:cBhvr>
                                        <p:cTn id="21" dur="1" fill="hold">
                                          <p:stCondLst>
                                            <p:cond delay="0"/>
                                          </p:stCondLst>
                                        </p:cTn>
                                        <p:tgtEl>
                                          <p:spTgt spid="207"/>
                                        </p:tgtEl>
                                        <p:attrNameLst>
                                          <p:attrName>style.visibility</p:attrName>
                                        </p:attrNameLst>
                                      </p:cBhvr>
                                      <p:to>
                                        <p:strVal val="visible"/>
                                      </p:to>
                                    </p:set>
                                    <p:animEffect transition="in" filter="fade">
                                      <p:cBhvr>
                                        <p:cTn id="22" dur="1000"/>
                                        <p:tgtEl>
                                          <p:spTgt spid="207"/>
                                        </p:tgtEl>
                                      </p:cBhvr>
                                    </p:animEffect>
                                  </p:childTnLst>
                                </p:cTn>
                              </p:par>
                              <p:par>
                                <p:cTn id="23" presetID="10" presetClass="entr" presetSubtype="0" fill="hold" nodeType="withEffect">
                                  <p:stCondLst>
                                    <p:cond delay="0"/>
                                  </p:stCondLst>
                                  <p:childTnLst>
                                    <p:set>
                                      <p:cBhvr>
                                        <p:cTn id="24" dur="1" fill="hold">
                                          <p:stCondLst>
                                            <p:cond delay="0"/>
                                          </p:stCondLst>
                                        </p:cTn>
                                        <p:tgtEl>
                                          <p:spTgt spid="208"/>
                                        </p:tgtEl>
                                        <p:attrNameLst>
                                          <p:attrName>style.visibility</p:attrName>
                                        </p:attrNameLst>
                                      </p:cBhvr>
                                      <p:to>
                                        <p:strVal val="visible"/>
                                      </p:to>
                                    </p:set>
                                    <p:animEffect transition="in" filter="fade">
                                      <p:cBhvr>
                                        <p:cTn id="25" dur="1000"/>
                                        <p:tgtEl>
                                          <p:spTgt spid="208"/>
                                        </p:tgtEl>
                                      </p:cBhvr>
                                    </p:animEffect>
                                  </p:childTnLst>
                                </p:cTn>
                              </p:par>
                              <p:par>
                                <p:cTn id="26" presetID="10" presetClass="entr" presetSubtype="0" fill="hold" nodeType="withEffect">
                                  <p:stCondLst>
                                    <p:cond delay="0"/>
                                  </p:stCondLst>
                                  <p:childTnLst>
                                    <p:set>
                                      <p:cBhvr>
                                        <p:cTn id="27" dur="1" fill="hold">
                                          <p:stCondLst>
                                            <p:cond delay="0"/>
                                          </p:stCondLst>
                                        </p:cTn>
                                        <p:tgtEl>
                                          <p:spTgt spid="209"/>
                                        </p:tgtEl>
                                        <p:attrNameLst>
                                          <p:attrName>style.visibility</p:attrName>
                                        </p:attrNameLst>
                                      </p:cBhvr>
                                      <p:to>
                                        <p:strVal val="visible"/>
                                      </p:to>
                                    </p:set>
                                    <p:animEffect transition="in" filter="fade">
                                      <p:cBhvr>
                                        <p:cTn id="28" dur="1000"/>
                                        <p:tgtEl>
                                          <p:spTgt spid="209"/>
                                        </p:tgtEl>
                                      </p:cBhvr>
                                    </p:animEffect>
                                  </p:childTnLst>
                                </p:cTn>
                              </p:par>
                              <p:par>
                                <p:cTn id="29" presetID="10" presetClass="entr" presetSubtype="0" fill="hold" nodeType="withEffect">
                                  <p:stCondLst>
                                    <p:cond delay="0"/>
                                  </p:stCondLst>
                                  <p:childTnLst>
                                    <p:set>
                                      <p:cBhvr>
                                        <p:cTn id="30" dur="1" fill="hold">
                                          <p:stCondLst>
                                            <p:cond delay="0"/>
                                          </p:stCondLst>
                                        </p:cTn>
                                        <p:tgtEl>
                                          <p:spTgt spid="210"/>
                                        </p:tgtEl>
                                        <p:attrNameLst>
                                          <p:attrName>style.visibility</p:attrName>
                                        </p:attrNameLst>
                                      </p:cBhvr>
                                      <p:to>
                                        <p:strVal val="visible"/>
                                      </p:to>
                                    </p:set>
                                    <p:animEffect transition="in" filter="fade">
                                      <p:cBhvr>
                                        <p:cTn id="31" dur="1000"/>
                                        <p:tgtEl>
                                          <p:spTgt spid="210"/>
                                        </p:tgtEl>
                                      </p:cBhvr>
                                    </p:animEffect>
                                  </p:childTnLst>
                                </p:cTn>
                              </p:par>
                              <p:par>
                                <p:cTn id="32" presetID="10" presetClass="entr" presetSubtype="0" fill="hold" nodeType="withEffect">
                                  <p:stCondLst>
                                    <p:cond delay="0"/>
                                  </p:stCondLst>
                                  <p:childTnLst>
                                    <p:set>
                                      <p:cBhvr>
                                        <p:cTn id="33" dur="1" fill="hold">
                                          <p:stCondLst>
                                            <p:cond delay="0"/>
                                          </p:stCondLst>
                                        </p:cTn>
                                        <p:tgtEl>
                                          <p:spTgt spid="211"/>
                                        </p:tgtEl>
                                        <p:attrNameLst>
                                          <p:attrName>style.visibility</p:attrName>
                                        </p:attrNameLst>
                                      </p:cBhvr>
                                      <p:to>
                                        <p:strVal val="visible"/>
                                      </p:to>
                                    </p:set>
                                    <p:animEffect transition="in" filter="fade">
                                      <p:cBhvr>
                                        <p:cTn id="34" dur="1000"/>
                                        <p:tgtEl>
                                          <p:spTgt spid="211"/>
                                        </p:tgtEl>
                                      </p:cBhvr>
                                    </p:animEffect>
                                  </p:childTnLst>
                                </p:cTn>
                              </p:par>
                              <p:par>
                                <p:cTn id="35" presetID="10" presetClass="entr" presetSubtype="0" fill="hold" nodeType="withEffect">
                                  <p:stCondLst>
                                    <p:cond delay="0"/>
                                  </p:stCondLst>
                                  <p:childTnLst>
                                    <p:set>
                                      <p:cBhvr>
                                        <p:cTn id="36" dur="1" fill="hold">
                                          <p:stCondLst>
                                            <p:cond delay="0"/>
                                          </p:stCondLst>
                                        </p:cTn>
                                        <p:tgtEl>
                                          <p:spTgt spid="212"/>
                                        </p:tgtEl>
                                        <p:attrNameLst>
                                          <p:attrName>style.visibility</p:attrName>
                                        </p:attrNameLst>
                                      </p:cBhvr>
                                      <p:to>
                                        <p:strVal val="visible"/>
                                      </p:to>
                                    </p:set>
                                    <p:animEffect transition="in" filter="fade">
                                      <p:cBhvr>
                                        <p:cTn id="37" dur="1000"/>
                                        <p:tgtEl>
                                          <p:spTgt spid="212"/>
                                        </p:tgtEl>
                                      </p:cBhvr>
                                    </p:animEffect>
                                  </p:childTnLst>
                                </p:cTn>
                              </p:par>
                              <p:par>
                                <p:cTn id="38" presetID="10" presetClass="entr" presetSubtype="0" fill="hold" nodeType="withEffect">
                                  <p:stCondLst>
                                    <p:cond delay="0"/>
                                  </p:stCondLst>
                                  <p:childTnLst>
                                    <p:set>
                                      <p:cBhvr>
                                        <p:cTn id="39" dur="1" fill="hold">
                                          <p:stCondLst>
                                            <p:cond delay="0"/>
                                          </p:stCondLst>
                                        </p:cTn>
                                        <p:tgtEl>
                                          <p:spTgt spid="213"/>
                                        </p:tgtEl>
                                        <p:attrNameLst>
                                          <p:attrName>style.visibility</p:attrName>
                                        </p:attrNameLst>
                                      </p:cBhvr>
                                      <p:to>
                                        <p:strVal val="visible"/>
                                      </p:to>
                                    </p:set>
                                    <p:animEffect transition="in" filter="fade">
                                      <p:cBhvr>
                                        <p:cTn id="40" dur="1000"/>
                                        <p:tgtEl>
                                          <p:spTgt spid="213"/>
                                        </p:tgtEl>
                                      </p:cBhvr>
                                    </p:animEffect>
                                  </p:childTnLst>
                                </p:cTn>
                              </p:par>
                              <p:par>
                                <p:cTn id="41" presetID="10" presetClass="entr" presetSubtype="0" fill="hold" nodeType="withEffect">
                                  <p:stCondLst>
                                    <p:cond delay="0"/>
                                  </p:stCondLst>
                                  <p:childTnLst>
                                    <p:set>
                                      <p:cBhvr>
                                        <p:cTn id="42" dur="1" fill="hold">
                                          <p:stCondLst>
                                            <p:cond delay="0"/>
                                          </p:stCondLst>
                                        </p:cTn>
                                        <p:tgtEl>
                                          <p:spTgt spid="214"/>
                                        </p:tgtEl>
                                        <p:attrNameLst>
                                          <p:attrName>style.visibility</p:attrName>
                                        </p:attrNameLst>
                                      </p:cBhvr>
                                      <p:to>
                                        <p:strVal val="visible"/>
                                      </p:to>
                                    </p:set>
                                    <p:animEffect transition="in" filter="fade">
                                      <p:cBhvr>
                                        <p:cTn id="43" dur="1000"/>
                                        <p:tgtEl>
                                          <p:spTgt spid="214"/>
                                        </p:tgtEl>
                                      </p:cBhvr>
                                    </p:animEffect>
                                  </p:childTnLst>
                                </p:cTn>
                              </p:par>
                              <p:par>
                                <p:cTn id="44" presetID="10" presetClass="entr" presetSubtype="0" fill="hold" nodeType="withEffect">
                                  <p:stCondLst>
                                    <p:cond delay="0"/>
                                  </p:stCondLst>
                                  <p:childTnLst>
                                    <p:set>
                                      <p:cBhvr>
                                        <p:cTn id="45" dur="1" fill="hold">
                                          <p:stCondLst>
                                            <p:cond delay="0"/>
                                          </p:stCondLst>
                                        </p:cTn>
                                        <p:tgtEl>
                                          <p:spTgt spid="215"/>
                                        </p:tgtEl>
                                        <p:attrNameLst>
                                          <p:attrName>style.visibility</p:attrName>
                                        </p:attrNameLst>
                                      </p:cBhvr>
                                      <p:to>
                                        <p:strVal val="visible"/>
                                      </p:to>
                                    </p:set>
                                    <p:animEffect transition="in" filter="fade">
                                      <p:cBhvr>
                                        <p:cTn id="46" dur="1000"/>
                                        <p:tgtEl>
                                          <p:spTgt spid="215"/>
                                        </p:tgtEl>
                                      </p:cBhvr>
                                    </p:animEffect>
                                  </p:childTnLst>
                                </p:cTn>
                              </p:par>
                              <p:par>
                                <p:cTn id="47" presetID="10" presetClass="entr" presetSubtype="0" fill="hold" nodeType="withEffect">
                                  <p:stCondLst>
                                    <p:cond delay="0"/>
                                  </p:stCondLst>
                                  <p:childTnLst>
                                    <p:set>
                                      <p:cBhvr>
                                        <p:cTn id="48" dur="1" fill="hold">
                                          <p:stCondLst>
                                            <p:cond delay="0"/>
                                          </p:stCondLst>
                                        </p:cTn>
                                        <p:tgtEl>
                                          <p:spTgt spid="216"/>
                                        </p:tgtEl>
                                        <p:attrNameLst>
                                          <p:attrName>style.visibility</p:attrName>
                                        </p:attrNameLst>
                                      </p:cBhvr>
                                      <p:to>
                                        <p:strVal val="visible"/>
                                      </p:to>
                                    </p:set>
                                    <p:animEffect transition="in" filter="fade">
                                      <p:cBhvr>
                                        <p:cTn id="49" dur="1000"/>
                                        <p:tgtEl>
                                          <p:spTgt spid="216"/>
                                        </p:tgtEl>
                                      </p:cBhvr>
                                    </p:animEffect>
                                  </p:childTnLst>
                                </p:cTn>
                              </p:par>
                              <p:par>
                                <p:cTn id="50" presetID="10" presetClass="entr" presetSubtype="0" fill="hold" nodeType="withEffect">
                                  <p:stCondLst>
                                    <p:cond delay="0"/>
                                  </p:stCondLst>
                                  <p:childTnLst>
                                    <p:set>
                                      <p:cBhvr>
                                        <p:cTn id="51" dur="1" fill="hold">
                                          <p:stCondLst>
                                            <p:cond delay="0"/>
                                          </p:stCondLst>
                                        </p:cTn>
                                        <p:tgtEl>
                                          <p:spTgt spid="217"/>
                                        </p:tgtEl>
                                        <p:attrNameLst>
                                          <p:attrName>style.visibility</p:attrName>
                                        </p:attrNameLst>
                                      </p:cBhvr>
                                      <p:to>
                                        <p:strVal val="visible"/>
                                      </p:to>
                                    </p:set>
                                    <p:animEffect transition="in" filter="fade">
                                      <p:cBhvr>
                                        <p:cTn id="52" dur="1000"/>
                                        <p:tgtEl>
                                          <p:spTgt spid="217"/>
                                        </p:tgtEl>
                                      </p:cBhvr>
                                    </p:animEffect>
                                  </p:childTnLst>
                                </p:cTn>
                              </p:par>
                              <p:par>
                                <p:cTn id="53" presetID="10" presetClass="entr" presetSubtype="0" fill="hold" nodeType="withEffect">
                                  <p:stCondLst>
                                    <p:cond delay="0"/>
                                  </p:stCondLst>
                                  <p:childTnLst>
                                    <p:set>
                                      <p:cBhvr>
                                        <p:cTn id="54" dur="1" fill="hold">
                                          <p:stCondLst>
                                            <p:cond delay="0"/>
                                          </p:stCondLst>
                                        </p:cTn>
                                        <p:tgtEl>
                                          <p:spTgt spid="218"/>
                                        </p:tgtEl>
                                        <p:attrNameLst>
                                          <p:attrName>style.visibility</p:attrName>
                                        </p:attrNameLst>
                                      </p:cBhvr>
                                      <p:to>
                                        <p:strVal val="visible"/>
                                      </p:to>
                                    </p:set>
                                    <p:animEffect transition="in" filter="fade">
                                      <p:cBhvr>
                                        <p:cTn id="55" dur="1000"/>
                                        <p:tgtEl>
                                          <p:spTgt spid="218"/>
                                        </p:tgtEl>
                                      </p:cBhvr>
                                    </p:animEffect>
                                  </p:childTnLst>
                                </p:cTn>
                              </p:par>
                              <p:par>
                                <p:cTn id="56" presetID="10" presetClass="entr" presetSubtype="0" fill="hold" nodeType="withEffect">
                                  <p:stCondLst>
                                    <p:cond delay="0"/>
                                  </p:stCondLst>
                                  <p:childTnLst>
                                    <p:set>
                                      <p:cBhvr>
                                        <p:cTn id="57" dur="1" fill="hold">
                                          <p:stCondLst>
                                            <p:cond delay="0"/>
                                          </p:stCondLst>
                                        </p:cTn>
                                        <p:tgtEl>
                                          <p:spTgt spid="219"/>
                                        </p:tgtEl>
                                        <p:attrNameLst>
                                          <p:attrName>style.visibility</p:attrName>
                                        </p:attrNameLst>
                                      </p:cBhvr>
                                      <p:to>
                                        <p:strVal val="visible"/>
                                      </p:to>
                                    </p:set>
                                    <p:animEffect transition="in" filter="fade">
                                      <p:cBhvr>
                                        <p:cTn id="58" dur="1000"/>
                                        <p:tgtEl>
                                          <p:spTgt spid="219"/>
                                        </p:tgtEl>
                                      </p:cBhvr>
                                    </p:animEffect>
                                  </p:childTnLst>
                                </p:cTn>
                              </p:par>
                              <p:par>
                                <p:cTn id="59" presetID="10" presetClass="entr" presetSubtype="0" fill="hold" nodeType="withEffect">
                                  <p:stCondLst>
                                    <p:cond delay="0"/>
                                  </p:stCondLst>
                                  <p:childTnLst>
                                    <p:set>
                                      <p:cBhvr>
                                        <p:cTn id="60" dur="1" fill="hold">
                                          <p:stCondLst>
                                            <p:cond delay="0"/>
                                          </p:stCondLst>
                                        </p:cTn>
                                        <p:tgtEl>
                                          <p:spTgt spid="220"/>
                                        </p:tgtEl>
                                        <p:attrNameLst>
                                          <p:attrName>style.visibility</p:attrName>
                                        </p:attrNameLst>
                                      </p:cBhvr>
                                      <p:to>
                                        <p:strVal val="visible"/>
                                      </p:to>
                                    </p:set>
                                    <p:animEffect transition="in" filter="fade">
                                      <p:cBhvr>
                                        <p:cTn id="61" dur="1000"/>
                                        <p:tgtEl>
                                          <p:spTgt spid="220"/>
                                        </p:tgtEl>
                                      </p:cBhvr>
                                    </p:animEffect>
                                  </p:childTnLst>
                                </p:cTn>
                              </p:par>
                              <p:par>
                                <p:cTn id="62" presetID="10" presetClass="entr" presetSubtype="0" fill="hold" nodeType="withEffect">
                                  <p:stCondLst>
                                    <p:cond delay="0"/>
                                  </p:stCondLst>
                                  <p:childTnLst>
                                    <p:set>
                                      <p:cBhvr>
                                        <p:cTn id="63" dur="1" fill="hold">
                                          <p:stCondLst>
                                            <p:cond delay="0"/>
                                          </p:stCondLst>
                                        </p:cTn>
                                        <p:tgtEl>
                                          <p:spTgt spid="221"/>
                                        </p:tgtEl>
                                        <p:attrNameLst>
                                          <p:attrName>style.visibility</p:attrName>
                                        </p:attrNameLst>
                                      </p:cBhvr>
                                      <p:to>
                                        <p:strVal val="visible"/>
                                      </p:to>
                                    </p:set>
                                    <p:animEffect transition="in" filter="fade">
                                      <p:cBhvr>
                                        <p:cTn id="64" dur="1000"/>
                                        <p:tgtEl>
                                          <p:spTgt spid="221"/>
                                        </p:tgtEl>
                                      </p:cBhvr>
                                    </p:animEffect>
                                  </p:childTnLst>
                                </p:cTn>
                              </p:par>
                              <p:par>
                                <p:cTn id="65" presetID="10" presetClass="entr" presetSubtype="0" fill="hold" nodeType="withEffect">
                                  <p:stCondLst>
                                    <p:cond delay="0"/>
                                  </p:stCondLst>
                                  <p:childTnLst>
                                    <p:set>
                                      <p:cBhvr>
                                        <p:cTn id="66" dur="1" fill="hold">
                                          <p:stCondLst>
                                            <p:cond delay="0"/>
                                          </p:stCondLst>
                                        </p:cTn>
                                        <p:tgtEl>
                                          <p:spTgt spid="222"/>
                                        </p:tgtEl>
                                        <p:attrNameLst>
                                          <p:attrName>style.visibility</p:attrName>
                                        </p:attrNameLst>
                                      </p:cBhvr>
                                      <p:to>
                                        <p:strVal val="visible"/>
                                      </p:to>
                                    </p:set>
                                    <p:animEffect transition="in" filter="fade">
                                      <p:cBhvr>
                                        <p:cTn id="67" dur="1000"/>
                                        <p:tgtEl>
                                          <p:spTgt spid="222"/>
                                        </p:tgtEl>
                                      </p:cBhvr>
                                    </p:animEffect>
                                  </p:childTnLst>
                                </p:cTn>
                              </p:par>
                              <p:par>
                                <p:cTn id="68" presetID="10" presetClass="entr" presetSubtype="0" fill="hold" nodeType="withEffect">
                                  <p:stCondLst>
                                    <p:cond delay="0"/>
                                  </p:stCondLst>
                                  <p:childTnLst>
                                    <p:set>
                                      <p:cBhvr>
                                        <p:cTn id="69" dur="1" fill="hold">
                                          <p:stCondLst>
                                            <p:cond delay="0"/>
                                          </p:stCondLst>
                                        </p:cTn>
                                        <p:tgtEl>
                                          <p:spTgt spid="223"/>
                                        </p:tgtEl>
                                        <p:attrNameLst>
                                          <p:attrName>style.visibility</p:attrName>
                                        </p:attrNameLst>
                                      </p:cBhvr>
                                      <p:to>
                                        <p:strVal val="visible"/>
                                      </p:to>
                                    </p:set>
                                    <p:animEffect transition="in" filter="fade">
                                      <p:cBhvr>
                                        <p:cTn id="70" dur="1000"/>
                                        <p:tgtEl>
                                          <p:spTgt spid="223"/>
                                        </p:tgtEl>
                                      </p:cBhvr>
                                    </p:animEffect>
                                  </p:childTnLst>
                                </p:cTn>
                              </p:par>
                              <p:par>
                                <p:cTn id="71" presetID="10" presetClass="entr" presetSubtype="0" fill="hold" nodeType="withEffect">
                                  <p:stCondLst>
                                    <p:cond delay="0"/>
                                  </p:stCondLst>
                                  <p:childTnLst>
                                    <p:set>
                                      <p:cBhvr>
                                        <p:cTn id="72" dur="1" fill="hold">
                                          <p:stCondLst>
                                            <p:cond delay="0"/>
                                          </p:stCondLst>
                                        </p:cTn>
                                        <p:tgtEl>
                                          <p:spTgt spid="224"/>
                                        </p:tgtEl>
                                        <p:attrNameLst>
                                          <p:attrName>style.visibility</p:attrName>
                                        </p:attrNameLst>
                                      </p:cBhvr>
                                      <p:to>
                                        <p:strVal val="visible"/>
                                      </p:to>
                                    </p:set>
                                    <p:animEffect transition="in" filter="fade">
                                      <p:cBhvr>
                                        <p:cTn id="73" dur="1000"/>
                                        <p:tgtEl>
                                          <p:spTgt spid="224"/>
                                        </p:tgtEl>
                                      </p:cBhvr>
                                    </p:animEffect>
                                  </p:childTnLst>
                                </p:cTn>
                              </p:par>
                              <p:par>
                                <p:cTn id="74" presetID="10" presetClass="entr" presetSubtype="0" fill="hold" nodeType="withEffect">
                                  <p:stCondLst>
                                    <p:cond delay="0"/>
                                  </p:stCondLst>
                                  <p:childTnLst>
                                    <p:set>
                                      <p:cBhvr>
                                        <p:cTn id="75" dur="1" fill="hold">
                                          <p:stCondLst>
                                            <p:cond delay="0"/>
                                          </p:stCondLst>
                                        </p:cTn>
                                        <p:tgtEl>
                                          <p:spTgt spid="225"/>
                                        </p:tgtEl>
                                        <p:attrNameLst>
                                          <p:attrName>style.visibility</p:attrName>
                                        </p:attrNameLst>
                                      </p:cBhvr>
                                      <p:to>
                                        <p:strVal val="visible"/>
                                      </p:to>
                                    </p:set>
                                    <p:animEffect transition="in" filter="fade">
                                      <p:cBhvr>
                                        <p:cTn id="76" dur="1000"/>
                                        <p:tgtEl>
                                          <p:spTgt spid="225"/>
                                        </p:tgtEl>
                                      </p:cBhvr>
                                    </p:animEffect>
                                  </p:childTnLst>
                                </p:cTn>
                              </p:par>
                              <p:par>
                                <p:cTn id="77" presetID="10" presetClass="entr" presetSubtype="0" fill="hold" nodeType="withEffect">
                                  <p:stCondLst>
                                    <p:cond delay="0"/>
                                  </p:stCondLst>
                                  <p:childTnLst>
                                    <p:set>
                                      <p:cBhvr>
                                        <p:cTn id="78" dur="1" fill="hold">
                                          <p:stCondLst>
                                            <p:cond delay="0"/>
                                          </p:stCondLst>
                                        </p:cTn>
                                        <p:tgtEl>
                                          <p:spTgt spid="226"/>
                                        </p:tgtEl>
                                        <p:attrNameLst>
                                          <p:attrName>style.visibility</p:attrName>
                                        </p:attrNameLst>
                                      </p:cBhvr>
                                      <p:to>
                                        <p:strVal val="visible"/>
                                      </p:to>
                                    </p:set>
                                    <p:animEffect transition="in" filter="fade">
                                      <p:cBhvr>
                                        <p:cTn id="79" dur="1000"/>
                                        <p:tgtEl>
                                          <p:spTgt spid="226"/>
                                        </p:tgtEl>
                                      </p:cBhvr>
                                    </p:animEffect>
                                  </p:childTnLst>
                                </p:cTn>
                              </p:par>
                              <p:par>
                                <p:cTn id="80" presetID="10" presetClass="entr" presetSubtype="0" fill="hold" nodeType="withEffect">
                                  <p:stCondLst>
                                    <p:cond delay="0"/>
                                  </p:stCondLst>
                                  <p:childTnLst>
                                    <p:set>
                                      <p:cBhvr>
                                        <p:cTn id="81" dur="1" fill="hold">
                                          <p:stCondLst>
                                            <p:cond delay="0"/>
                                          </p:stCondLst>
                                        </p:cTn>
                                        <p:tgtEl>
                                          <p:spTgt spid="227"/>
                                        </p:tgtEl>
                                        <p:attrNameLst>
                                          <p:attrName>style.visibility</p:attrName>
                                        </p:attrNameLst>
                                      </p:cBhvr>
                                      <p:to>
                                        <p:strVal val="visible"/>
                                      </p:to>
                                    </p:set>
                                    <p:animEffect transition="in" filter="fade">
                                      <p:cBhvr>
                                        <p:cTn id="82" dur="1000"/>
                                        <p:tgtEl>
                                          <p:spTgt spid="227"/>
                                        </p:tgtEl>
                                      </p:cBhvr>
                                    </p:animEffect>
                                  </p:childTnLst>
                                </p:cTn>
                              </p:par>
                              <p:par>
                                <p:cTn id="83" presetID="10" presetClass="entr" presetSubtype="0" fill="hold" nodeType="withEffect">
                                  <p:stCondLst>
                                    <p:cond delay="0"/>
                                  </p:stCondLst>
                                  <p:childTnLst>
                                    <p:set>
                                      <p:cBhvr>
                                        <p:cTn id="84" dur="1" fill="hold">
                                          <p:stCondLst>
                                            <p:cond delay="0"/>
                                          </p:stCondLst>
                                        </p:cTn>
                                        <p:tgtEl>
                                          <p:spTgt spid="228"/>
                                        </p:tgtEl>
                                        <p:attrNameLst>
                                          <p:attrName>style.visibility</p:attrName>
                                        </p:attrNameLst>
                                      </p:cBhvr>
                                      <p:to>
                                        <p:strVal val="visible"/>
                                      </p:to>
                                    </p:set>
                                    <p:animEffect transition="in" filter="fade">
                                      <p:cBhvr>
                                        <p:cTn id="85" dur="1000"/>
                                        <p:tgtEl>
                                          <p:spTgt spid="228"/>
                                        </p:tgtEl>
                                      </p:cBhvr>
                                    </p:animEffect>
                                  </p:childTnLst>
                                </p:cTn>
                              </p:par>
                              <p:par>
                                <p:cTn id="86" presetID="10" presetClass="entr" presetSubtype="0" fill="hold" nodeType="withEffect">
                                  <p:stCondLst>
                                    <p:cond delay="0"/>
                                  </p:stCondLst>
                                  <p:childTnLst>
                                    <p:set>
                                      <p:cBhvr>
                                        <p:cTn id="87" dur="1" fill="hold">
                                          <p:stCondLst>
                                            <p:cond delay="0"/>
                                          </p:stCondLst>
                                        </p:cTn>
                                        <p:tgtEl>
                                          <p:spTgt spid="229"/>
                                        </p:tgtEl>
                                        <p:attrNameLst>
                                          <p:attrName>style.visibility</p:attrName>
                                        </p:attrNameLst>
                                      </p:cBhvr>
                                      <p:to>
                                        <p:strVal val="visible"/>
                                      </p:to>
                                    </p:set>
                                    <p:animEffect transition="in" filter="fade">
                                      <p:cBhvr>
                                        <p:cTn id="88" dur="1000"/>
                                        <p:tgtEl>
                                          <p:spTgt spid="229"/>
                                        </p:tgtEl>
                                      </p:cBhvr>
                                    </p:animEffect>
                                  </p:childTnLst>
                                </p:cTn>
                              </p:par>
                              <p:par>
                                <p:cTn id="89" presetID="10" presetClass="entr" presetSubtype="0" fill="hold" nodeType="withEffect">
                                  <p:stCondLst>
                                    <p:cond delay="0"/>
                                  </p:stCondLst>
                                  <p:childTnLst>
                                    <p:set>
                                      <p:cBhvr>
                                        <p:cTn id="90" dur="1" fill="hold">
                                          <p:stCondLst>
                                            <p:cond delay="0"/>
                                          </p:stCondLst>
                                        </p:cTn>
                                        <p:tgtEl>
                                          <p:spTgt spid="230"/>
                                        </p:tgtEl>
                                        <p:attrNameLst>
                                          <p:attrName>style.visibility</p:attrName>
                                        </p:attrNameLst>
                                      </p:cBhvr>
                                      <p:to>
                                        <p:strVal val="visible"/>
                                      </p:to>
                                    </p:set>
                                    <p:animEffect transition="in" filter="fade">
                                      <p:cBhvr>
                                        <p:cTn id="91" dur="1000"/>
                                        <p:tgtEl>
                                          <p:spTgt spid="230"/>
                                        </p:tgtEl>
                                      </p:cBhvr>
                                    </p:animEffect>
                                  </p:childTnLst>
                                </p:cTn>
                              </p:par>
                              <p:par>
                                <p:cTn id="92" presetID="10" presetClass="entr" presetSubtype="0" fill="hold" nodeType="withEffect">
                                  <p:stCondLst>
                                    <p:cond delay="0"/>
                                  </p:stCondLst>
                                  <p:childTnLst>
                                    <p:set>
                                      <p:cBhvr>
                                        <p:cTn id="93" dur="1" fill="hold">
                                          <p:stCondLst>
                                            <p:cond delay="0"/>
                                          </p:stCondLst>
                                        </p:cTn>
                                        <p:tgtEl>
                                          <p:spTgt spid="231"/>
                                        </p:tgtEl>
                                        <p:attrNameLst>
                                          <p:attrName>style.visibility</p:attrName>
                                        </p:attrNameLst>
                                      </p:cBhvr>
                                      <p:to>
                                        <p:strVal val="visible"/>
                                      </p:to>
                                    </p:set>
                                    <p:animEffect transition="in" filter="fade">
                                      <p:cBhvr>
                                        <p:cTn id="94" dur="1000"/>
                                        <p:tgtEl>
                                          <p:spTgt spid="231"/>
                                        </p:tgtEl>
                                      </p:cBhvr>
                                    </p:animEffect>
                                  </p:childTnLst>
                                </p:cTn>
                              </p:par>
                              <p:par>
                                <p:cTn id="95" presetID="10" presetClass="entr" presetSubtype="0" fill="hold" nodeType="withEffect">
                                  <p:stCondLst>
                                    <p:cond delay="0"/>
                                  </p:stCondLst>
                                  <p:childTnLst>
                                    <p:set>
                                      <p:cBhvr>
                                        <p:cTn id="96" dur="1" fill="hold">
                                          <p:stCondLst>
                                            <p:cond delay="0"/>
                                          </p:stCondLst>
                                        </p:cTn>
                                        <p:tgtEl>
                                          <p:spTgt spid="232"/>
                                        </p:tgtEl>
                                        <p:attrNameLst>
                                          <p:attrName>style.visibility</p:attrName>
                                        </p:attrNameLst>
                                      </p:cBhvr>
                                      <p:to>
                                        <p:strVal val="visible"/>
                                      </p:to>
                                    </p:set>
                                    <p:animEffect transition="in" filter="fade">
                                      <p:cBhvr>
                                        <p:cTn id="97" dur="1000"/>
                                        <p:tgtEl>
                                          <p:spTgt spid="232"/>
                                        </p:tgtEl>
                                      </p:cBhvr>
                                    </p:animEffect>
                                  </p:childTnLst>
                                </p:cTn>
                              </p:par>
                              <p:par>
                                <p:cTn id="98" presetID="10" presetClass="entr" presetSubtype="0" fill="hold" nodeType="withEffect">
                                  <p:stCondLst>
                                    <p:cond delay="0"/>
                                  </p:stCondLst>
                                  <p:childTnLst>
                                    <p:set>
                                      <p:cBhvr>
                                        <p:cTn id="99" dur="1" fill="hold">
                                          <p:stCondLst>
                                            <p:cond delay="0"/>
                                          </p:stCondLst>
                                        </p:cTn>
                                        <p:tgtEl>
                                          <p:spTgt spid="233"/>
                                        </p:tgtEl>
                                        <p:attrNameLst>
                                          <p:attrName>style.visibility</p:attrName>
                                        </p:attrNameLst>
                                      </p:cBhvr>
                                      <p:to>
                                        <p:strVal val="visible"/>
                                      </p:to>
                                    </p:set>
                                    <p:animEffect transition="in" filter="fade">
                                      <p:cBhvr>
                                        <p:cTn id="100" dur="1000"/>
                                        <p:tgtEl>
                                          <p:spTgt spid="233"/>
                                        </p:tgtEl>
                                      </p:cBhvr>
                                    </p:animEffect>
                                  </p:childTnLst>
                                </p:cTn>
                              </p:par>
                              <p:par>
                                <p:cTn id="101" presetID="10" presetClass="entr" presetSubtype="0" fill="hold" nodeType="withEffect">
                                  <p:stCondLst>
                                    <p:cond delay="0"/>
                                  </p:stCondLst>
                                  <p:childTnLst>
                                    <p:set>
                                      <p:cBhvr>
                                        <p:cTn id="102" dur="1" fill="hold">
                                          <p:stCondLst>
                                            <p:cond delay="0"/>
                                          </p:stCondLst>
                                        </p:cTn>
                                        <p:tgtEl>
                                          <p:spTgt spid="234"/>
                                        </p:tgtEl>
                                        <p:attrNameLst>
                                          <p:attrName>style.visibility</p:attrName>
                                        </p:attrNameLst>
                                      </p:cBhvr>
                                      <p:to>
                                        <p:strVal val="visible"/>
                                      </p:to>
                                    </p:set>
                                    <p:animEffect transition="in" filter="fade">
                                      <p:cBhvr>
                                        <p:cTn id="103" dur="1000"/>
                                        <p:tgtEl>
                                          <p:spTgt spid="234"/>
                                        </p:tgtEl>
                                      </p:cBhvr>
                                    </p:animEffect>
                                  </p:childTnLst>
                                </p:cTn>
                              </p:par>
                              <p:par>
                                <p:cTn id="104" presetID="10" presetClass="entr" presetSubtype="0" fill="hold" nodeType="withEffect">
                                  <p:stCondLst>
                                    <p:cond delay="0"/>
                                  </p:stCondLst>
                                  <p:childTnLst>
                                    <p:set>
                                      <p:cBhvr>
                                        <p:cTn id="105" dur="1" fill="hold">
                                          <p:stCondLst>
                                            <p:cond delay="0"/>
                                          </p:stCondLst>
                                        </p:cTn>
                                        <p:tgtEl>
                                          <p:spTgt spid="235"/>
                                        </p:tgtEl>
                                        <p:attrNameLst>
                                          <p:attrName>style.visibility</p:attrName>
                                        </p:attrNameLst>
                                      </p:cBhvr>
                                      <p:to>
                                        <p:strVal val="visible"/>
                                      </p:to>
                                    </p:set>
                                    <p:animEffect transition="in" filter="fade">
                                      <p:cBhvr>
                                        <p:cTn id="106" dur="1000"/>
                                        <p:tgtEl>
                                          <p:spTgt spid="235"/>
                                        </p:tgtEl>
                                      </p:cBhvr>
                                    </p:animEffect>
                                  </p:childTnLst>
                                </p:cTn>
                              </p:par>
                              <p:par>
                                <p:cTn id="107" presetID="10" presetClass="entr" presetSubtype="0" fill="hold" nodeType="withEffect">
                                  <p:stCondLst>
                                    <p:cond delay="0"/>
                                  </p:stCondLst>
                                  <p:childTnLst>
                                    <p:set>
                                      <p:cBhvr>
                                        <p:cTn id="108" dur="1" fill="hold">
                                          <p:stCondLst>
                                            <p:cond delay="0"/>
                                          </p:stCondLst>
                                        </p:cTn>
                                        <p:tgtEl>
                                          <p:spTgt spid="236"/>
                                        </p:tgtEl>
                                        <p:attrNameLst>
                                          <p:attrName>style.visibility</p:attrName>
                                        </p:attrNameLst>
                                      </p:cBhvr>
                                      <p:to>
                                        <p:strVal val="visible"/>
                                      </p:to>
                                    </p:set>
                                    <p:animEffect transition="in" filter="fade">
                                      <p:cBhvr>
                                        <p:cTn id="109" dur="1000"/>
                                        <p:tgtEl>
                                          <p:spTgt spid="236"/>
                                        </p:tgtEl>
                                      </p:cBhvr>
                                    </p:animEffect>
                                  </p:childTnLst>
                                </p:cTn>
                              </p:par>
                              <p:par>
                                <p:cTn id="110" presetID="10" presetClass="entr" presetSubtype="0" fill="hold" nodeType="withEffect">
                                  <p:stCondLst>
                                    <p:cond delay="0"/>
                                  </p:stCondLst>
                                  <p:childTnLst>
                                    <p:set>
                                      <p:cBhvr>
                                        <p:cTn id="111" dur="1" fill="hold">
                                          <p:stCondLst>
                                            <p:cond delay="0"/>
                                          </p:stCondLst>
                                        </p:cTn>
                                        <p:tgtEl>
                                          <p:spTgt spid="237"/>
                                        </p:tgtEl>
                                        <p:attrNameLst>
                                          <p:attrName>style.visibility</p:attrName>
                                        </p:attrNameLst>
                                      </p:cBhvr>
                                      <p:to>
                                        <p:strVal val="visible"/>
                                      </p:to>
                                    </p:set>
                                    <p:animEffect transition="in" filter="fade">
                                      <p:cBhvr>
                                        <p:cTn id="112" dur="1000"/>
                                        <p:tgtEl>
                                          <p:spTgt spid="237"/>
                                        </p:tgtEl>
                                      </p:cBhvr>
                                    </p:animEffect>
                                  </p:childTnLst>
                                </p:cTn>
                              </p:par>
                              <p:par>
                                <p:cTn id="113" presetID="10" presetClass="entr" presetSubtype="0" fill="hold" nodeType="withEffect">
                                  <p:stCondLst>
                                    <p:cond delay="0"/>
                                  </p:stCondLst>
                                  <p:childTnLst>
                                    <p:set>
                                      <p:cBhvr>
                                        <p:cTn id="114" dur="1" fill="hold">
                                          <p:stCondLst>
                                            <p:cond delay="0"/>
                                          </p:stCondLst>
                                        </p:cTn>
                                        <p:tgtEl>
                                          <p:spTgt spid="238"/>
                                        </p:tgtEl>
                                        <p:attrNameLst>
                                          <p:attrName>style.visibility</p:attrName>
                                        </p:attrNameLst>
                                      </p:cBhvr>
                                      <p:to>
                                        <p:strVal val="visible"/>
                                      </p:to>
                                    </p:set>
                                    <p:animEffect transition="in" filter="fade">
                                      <p:cBhvr>
                                        <p:cTn id="115" dur="1000"/>
                                        <p:tgtEl>
                                          <p:spTgt spid="238"/>
                                        </p:tgtEl>
                                      </p:cBhvr>
                                    </p:animEffect>
                                  </p:childTnLst>
                                </p:cTn>
                              </p:par>
                              <p:par>
                                <p:cTn id="116" presetID="10" presetClass="entr" presetSubtype="0" fill="hold" nodeType="withEffect">
                                  <p:stCondLst>
                                    <p:cond delay="0"/>
                                  </p:stCondLst>
                                  <p:childTnLst>
                                    <p:set>
                                      <p:cBhvr>
                                        <p:cTn id="117" dur="1" fill="hold">
                                          <p:stCondLst>
                                            <p:cond delay="0"/>
                                          </p:stCondLst>
                                        </p:cTn>
                                        <p:tgtEl>
                                          <p:spTgt spid="239"/>
                                        </p:tgtEl>
                                        <p:attrNameLst>
                                          <p:attrName>style.visibility</p:attrName>
                                        </p:attrNameLst>
                                      </p:cBhvr>
                                      <p:to>
                                        <p:strVal val="visible"/>
                                      </p:to>
                                    </p:set>
                                    <p:animEffect transition="in" filter="fade">
                                      <p:cBhvr>
                                        <p:cTn id="118" dur="1000"/>
                                        <p:tgtEl>
                                          <p:spTgt spid="239"/>
                                        </p:tgtEl>
                                      </p:cBhvr>
                                    </p:animEffect>
                                  </p:childTnLst>
                                </p:cTn>
                              </p:par>
                              <p:par>
                                <p:cTn id="119" presetID="10" presetClass="entr" presetSubtype="0" fill="hold" nodeType="withEffect">
                                  <p:stCondLst>
                                    <p:cond delay="0"/>
                                  </p:stCondLst>
                                  <p:childTnLst>
                                    <p:set>
                                      <p:cBhvr>
                                        <p:cTn id="120" dur="1" fill="hold">
                                          <p:stCondLst>
                                            <p:cond delay="0"/>
                                          </p:stCondLst>
                                        </p:cTn>
                                        <p:tgtEl>
                                          <p:spTgt spid="240"/>
                                        </p:tgtEl>
                                        <p:attrNameLst>
                                          <p:attrName>style.visibility</p:attrName>
                                        </p:attrNameLst>
                                      </p:cBhvr>
                                      <p:to>
                                        <p:strVal val="visible"/>
                                      </p:to>
                                    </p:set>
                                    <p:animEffect transition="in" filter="fade">
                                      <p:cBhvr>
                                        <p:cTn id="121" dur="1000"/>
                                        <p:tgtEl>
                                          <p:spTgt spid="240"/>
                                        </p:tgtEl>
                                      </p:cBhvr>
                                    </p:animEffect>
                                  </p:childTnLst>
                                </p:cTn>
                              </p:par>
                              <p:par>
                                <p:cTn id="122" presetID="10" presetClass="entr" presetSubtype="0" fill="hold" nodeType="withEffect">
                                  <p:stCondLst>
                                    <p:cond delay="0"/>
                                  </p:stCondLst>
                                  <p:childTnLst>
                                    <p:set>
                                      <p:cBhvr>
                                        <p:cTn id="123" dur="1" fill="hold">
                                          <p:stCondLst>
                                            <p:cond delay="0"/>
                                          </p:stCondLst>
                                        </p:cTn>
                                        <p:tgtEl>
                                          <p:spTgt spid="241"/>
                                        </p:tgtEl>
                                        <p:attrNameLst>
                                          <p:attrName>style.visibility</p:attrName>
                                        </p:attrNameLst>
                                      </p:cBhvr>
                                      <p:to>
                                        <p:strVal val="visible"/>
                                      </p:to>
                                    </p:set>
                                    <p:animEffect transition="in" filter="fade">
                                      <p:cBhvr>
                                        <p:cTn id="124" dur="1000"/>
                                        <p:tgtEl>
                                          <p:spTgt spid="241"/>
                                        </p:tgtEl>
                                      </p:cBhvr>
                                    </p:animEffect>
                                  </p:childTnLst>
                                </p:cTn>
                              </p:par>
                              <p:par>
                                <p:cTn id="125" presetID="10" presetClass="entr" presetSubtype="0" fill="hold" nodeType="withEffect">
                                  <p:stCondLst>
                                    <p:cond delay="0"/>
                                  </p:stCondLst>
                                  <p:childTnLst>
                                    <p:set>
                                      <p:cBhvr>
                                        <p:cTn id="126" dur="1" fill="hold">
                                          <p:stCondLst>
                                            <p:cond delay="0"/>
                                          </p:stCondLst>
                                        </p:cTn>
                                        <p:tgtEl>
                                          <p:spTgt spid="242"/>
                                        </p:tgtEl>
                                        <p:attrNameLst>
                                          <p:attrName>style.visibility</p:attrName>
                                        </p:attrNameLst>
                                      </p:cBhvr>
                                      <p:to>
                                        <p:strVal val="visible"/>
                                      </p:to>
                                    </p:set>
                                    <p:animEffect transition="in" filter="fade">
                                      <p:cBhvr>
                                        <p:cTn id="127" dur="1000"/>
                                        <p:tgtEl>
                                          <p:spTgt spid="242"/>
                                        </p:tgtEl>
                                      </p:cBhvr>
                                    </p:animEffect>
                                  </p:childTnLst>
                                </p:cTn>
                              </p:par>
                              <p:par>
                                <p:cTn id="128" presetID="10" presetClass="entr" presetSubtype="0" fill="hold" nodeType="withEffect">
                                  <p:stCondLst>
                                    <p:cond delay="0"/>
                                  </p:stCondLst>
                                  <p:childTnLst>
                                    <p:set>
                                      <p:cBhvr>
                                        <p:cTn id="129" dur="1" fill="hold">
                                          <p:stCondLst>
                                            <p:cond delay="0"/>
                                          </p:stCondLst>
                                        </p:cTn>
                                        <p:tgtEl>
                                          <p:spTgt spid="243"/>
                                        </p:tgtEl>
                                        <p:attrNameLst>
                                          <p:attrName>style.visibility</p:attrName>
                                        </p:attrNameLst>
                                      </p:cBhvr>
                                      <p:to>
                                        <p:strVal val="visible"/>
                                      </p:to>
                                    </p:set>
                                    <p:animEffect transition="in" filter="fade">
                                      <p:cBhvr>
                                        <p:cTn id="130" dur="1000"/>
                                        <p:tgtEl>
                                          <p:spTgt spid="243"/>
                                        </p:tgtEl>
                                      </p:cBhvr>
                                    </p:animEffect>
                                  </p:childTnLst>
                                </p:cTn>
                              </p:par>
                              <p:par>
                                <p:cTn id="131" presetID="10" presetClass="entr" presetSubtype="0" fill="hold" nodeType="withEffect">
                                  <p:stCondLst>
                                    <p:cond delay="0"/>
                                  </p:stCondLst>
                                  <p:childTnLst>
                                    <p:set>
                                      <p:cBhvr>
                                        <p:cTn id="132" dur="1" fill="hold">
                                          <p:stCondLst>
                                            <p:cond delay="0"/>
                                          </p:stCondLst>
                                        </p:cTn>
                                        <p:tgtEl>
                                          <p:spTgt spid="244"/>
                                        </p:tgtEl>
                                        <p:attrNameLst>
                                          <p:attrName>style.visibility</p:attrName>
                                        </p:attrNameLst>
                                      </p:cBhvr>
                                      <p:to>
                                        <p:strVal val="visible"/>
                                      </p:to>
                                    </p:set>
                                    <p:animEffect transition="in" filter="fade">
                                      <p:cBhvr>
                                        <p:cTn id="133" dur="1000"/>
                                        <p:tgtEl>
                                          <p:spTgt spid="244"/>
                                        </p:tgtEl>
                                      </p:cBhvr>
                                    </p:animEffect>
                                  </p:childTnLst>
                                </p:cTn>
                              </p:par>
                              <p:par>
                                <p:cTn id="134" presetID="10" presetClass="entr" presetSubtype="0" fill="hold" nodeType="with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fade">
                                      <p:cBhvr>
                                        <p:cTn id="136" dur="1000"/>
                                        <p:tgtEl>
                                          <p:spTgt spid="245"/>
                                        </p:tgtEl>
                                      </p:cBhvr>
                                    </p:animEffect>
                                  </p:childTnLst>
                                </p:cTn>
                              </p:par>
                              <p:par>
                                <p:cTn id="137" presetID="10" presetClass="entr" presetSubtype="0" fill="hold" nodeType="withEffect">
                                  <p:stCondLst>
                                    <p:cond delay="0"/>
                                  </p:stCondLst>
                                  <p:childTnLst>
                                    <p:set>
                                      <p:cBhvr>
                                        <p:cTn id="138" dur="1" fill="hold">
                                          <p:stCondLst>
                                            <p:cond delay="0"/>
                                          </p:stCondLst>
                                        </p:cTn>
                                        <p:tgtEl>
                                          <p:spTgt spid="246"/>
                                        </p:tgtEl>
                                        <p:attrNameLst>
                                          <p:attrName>style.visibility</p:attrName>
                                        </p:attrNameLst>
                                      </p:cBhvr>
                                      <p:to>
                                        <p:strVal val="visible"/>
                                      </p:to>
                                    </p:set>
                                    <p:animEffect transition="in" filter="fade">
                                      <p:cBhvr>
                                        <p:cTn id="139" dur="1000"/>
                                        <p:tgtEl>
                                          <p:spTgt spid="246"/>
                                        </p:tgtEl>
                                      </p:cBhvr>
                                    </p:animEffect>
                                  </p:childTnLst>
                                </p:cTn>
                              </p:par>
                              <p:par>
                                <p:cTn id="140" presetID="10" presetClass="entr" presetSubtype="0" fill="hold" nodeType="withEffect">
                                  <p:stCondLst>
                                    <p:cond delay="0"/>
                                  </p:stCondLst>
                                  <p:childTnLst>
                                    <p:set>
                                      <p:cBhvr>
                                        <p:cTn id="141" dur="1" fill="hold">
                                          <p:stCondLst>
                                            <p:cond delay="0"/>
                                          </p:stCondLst>
                                        </p:cTn>
                                        <p:tgtEl>
                                          <p:spTgt spid="247"/>
                                        </p:tgtEl>
                                        <p:attrNameLst>
                                          <p:attrName>style.visibility</p:attrName>
                                        </p:attrNameLst>
                                      </p:cBhvr>
                                      <p:to>
                                        <p:strVal val="visible"/>
                                      </p:to>
                                    </p:set>
                                    <p:animEffect transition="in" filter="fade">
                                      <p:cBhvr>
                                        <p:cTn id="142" dur="1000"/>
                                        <p:tgtEl>
                                          <p:spTgt spid="247"/>
                                        </p:tgtEl>
                                      </p:cBhvr>
                                    </p:animEffect>
                                  </p:childTnLst>
                                </p:cTn>
                              </p:par>
                              <p:par>
                                <p:cTn id="143" presetID="10" presetClass="entr" presetSubtype="0" fill="hold" nodeType="withEffect">
                                  <p:stCondLst>
                                    <p:cond delay="0"/>
                                  </p:stCondLst>
                                  <p:childTnLst>
                                    <p:set>
                                      <p:cBhvr>
                                        <p:cTn id="144" dur="1" fill="hold">
                                          <p:stCondLst>
                                            <p:cond delay="0"/>
                                          </p:stCondLst>
                                        </p:cTn>
                                        <p:tgtEl>
                                          <p:spTgt spid="248"/>
                                        </p:tgtEl>
                                        <p:attrNameLst>
                                          <p:attrName>style.visibility</p:attrName>
                                        </p:attrNameLst>
                                      </p:cBhvr>
                                      <p:to>
                                        <p:strVal val="visible"/>
                                      </p:to>
                                    </p:set>
                                    <p:animEffect transition="in" filter="fade">
                                      <p:cBhvr>
                                        <p:cTn id="145" dur="1000"/>
                                        <p:tgtEl>
                                          <p:spTgt spid="248"/>
                                        </p:tgtEl>
                                      </p:cBhvr>
                                    </p:animEffect>
                                  </p:childTnLst>
                                </p:cTn>
                              </p:par>
                              <p:par>
                                <p:cTn id="146" presetID="10" presetClass="entr" presetSubtype="0" fill="hold" nodeType="withEffect">
                                  <p:stCondLst>
                                    <p:cond delay="0"/>
                                  </p:stCondLst>
                                  <p:childTnLst>
                                    <p:set>
                                      <p:cBhvr>
                                        <p:cTn id="147" dur="1" fill="hold">
                                          <p:stCondLst>
                                            <p:cond delay="0"/>
                                          </p:stCondLst>
                                        </p:cTn>
                                        <p:tgtEl>
                                          <p:spTgt spid="249"/>
                                        </p:tgtEl>
                                        <p:attrNameLst>
                                          <p:attrName>style.visibility</p:attrName>
                                        </p:attrNameLst>
                                      </p:cBhvr>
                                      <p:to>
                                        <p:strVal val="visible"/>
                                      </p:to>
                                    </p:set>
                                    <p:animEffect transition="in" filter="fade">
                                      <p:cBhvr>
                                        <p:cTn id="148" dur="1000"/>
                                        <p:tgtEl>
                                          <p:spTgt spid="249"/>
                                        </p:tgtEl>
                                      </p:cBhvr>
                                    </p:animEffect>
                                  </p:childTnLst>
                                </p:cTn>
                              </p:par>
                              <p:par>
                                <p:cTn id="149" presetID="10" presetClass="entr" presetSubtype="0" fill="hold" nodeType="withEffect">
                                  <p:stCondLst>
                                    <p:cond delay="0"/>
                                  </p:stCondLst>
                                  <p:childTnLst>
                                    <p:set>
                                      <p:cBhvr>
                                        <p:cTn id="150" dur="1" fill="hold">
                                          <p:stCondLst>
                                            <p:cond delay="0"/>
                                          </p:stCondLst>
                                        </p:cTn>
                                        <p:tgtEl>
                                          <p:spTgt spid="250"/>
                                        </p:tgtEl>
                                        <p:attrNameLst>
                                          <p:attrName>style.visibility</p:attrName>
                                        </p:attrNameLst>
                                      </p:cBhvr>
                                      <p:to>
                                        <p:strVal val="visible"/>
                                      </p:to>
                                    </p:set>
                                    <p:animEffect transition="in" filter="fade">
                                      <p:cBhvr>
                                        <p:cTn id="151" dur="1000"/>
                                        <p:tgtEl>
                                          <p:spTgt spid="2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1279</Words>
  <Application>Microsoft Office PowerPoint</Application>
  <PresentationFormat>On-screen Show (16:9)</PresentationFormat>
  <Paragraphs>163</Paragraphs>
  <Slides>30</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Raleway</vt:lpstr>
      <vt:lpstr>Roboto</vt:lpstr>
      <vt:lpstr>Lato</vt:lpstr>
      <vt:lpstr>Streamline</vt:lpstr>
      <vt:lpstr>Computer Graphics labs</vt:lpstr>
      <vt:lpstr>Teaching Assistants</vt:lpstr>
      <vt:lpstr>Computer Graphics</vt:lpstr>
      <vt:lpstr>PowerPoint Presentation</vt:lpstr>
      <vt:lpstr>Graphics Engineer ≠  Game Developer</vt:lpstr>
      <vt:lpstr>Graphics Engineer ≠  Game Developer</vt:lpstr>
      <vt:lpstr>Why Graphics Processing Units GPUs?</vt:lpstr>
      <vt:lpstr>CPU vs GPU</vt:lpstr>
      <vt:lpstr>CPU vs GPU</vt:lpstr>
      <vt:lpstr>PowerPoint Presentation</vt:lpstr>
      <vt:lpstr>PowerPoint Presentation</vt:lpstr>
      <vt:lpstr>But How can we talk to the GPU?</vt:lpstr>
      <vt:lpstr>PowerPoint Presentation</vt:lpstr>
      <vt:lpstr>This course</vt:lpstr>
      <vt:lpstr>Why OpenGL?</vt:lpstr>
      <vt:lpstr>PowerPoint Presentation</vt:lpstr>
      <vt:lpstr>Summary</vt:lpstr>
      <vt:lpstr>TOOLS WE NEED</vt:lpstr>
      <vt:lpstr>CMake</vt:lpstr>
      <vt:lpstr>PowerPoint Presentation</vt:lpstr>
      <vt:lpstr>Using CMake: Method 1 - Directly (Unpreferred)</vt:lpstr>
      <vt:lpstr>Using CMake: Method 2 - Via an IDE</vt:lpstr>
      <vt:lpstr>Which Compilers can we use?</vt:lpstr>
      <vt:lpstr>What else do we need?</vt:lpstr>
      <vt:lpstr>Optional (Recommended) Tools</vt:lpstr>
      <vt:lpstr>CMake Helping Material</vt:lpstr>
      <vt:lpstr>Game engine</vt:lpstr>
      <vt:lpstr>GPUs and drawing</vt:lpstr>
      <vt:lpstr>Shadertoy example...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Graphics labs</dc:title>
  <cp:lastModifiedBy>Basma Hatem Farid Ahmed Elhoseny</cp:lastModifiedBy>
  <cp:revision>1</cp:revision>
  <dcterms:modified xsi:type="dcterms:W3CDTF">2023-02-13T21:27:20Z</dcterms:modified>
</cp:coreProperties>
</file>